
<file path=[Content_Types].xml><?xml version="1.0" encoding="utf-8"?>
<Types xmlns="http://schemas.openxmlformats.org/package/2006/content-types">
  <Default Extension="xml" ContentType="application/xml"/>
  <Default Extension="wmv" ContentType="video/x-ms-wmv"/>
  <Default Extension="jpeg" ContentType="image/jpeg"/>
  <Default Extension="jpg" ContentType="image/jpeg"/>
  <Default Extension="emf" ContentType="image/x-emf"/>
  <Default Extension="rels" ContentType="application/vnd.openxmlformats-package.relationships+xml"/>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0"/>
  </p:notesMasterIdLst>
  <p:sldIdLst>
    <p:sldId id="256" r:id="rId2"/>
    <p:sldId id="257" r:id="rId3"/>
    <p:sldId id="258" r:id="rId4"/>
    <p:sldId id="264" r:id="rId5"/>
    <p:sldId id="259" r:id="rId6"/>
    <p:sldId id="261" r:id="rId7"/>
    <p:sldId id="262" r:id="rId8"/>
    <p:sldId id="265" r:id="rId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72437" autoAdjust="0"/>
  </p:normalViewPr>
  <p:slideViewPr>
    <p:cSldViewPr snapToGrid="0" snapToObjects="1">
      <p:cViewPr varScale="1">
        <p:scale>
          <a:sx n="85" d="100"/>
          <a:sy n="85" d="100"/>
        </p:scale>
        <p:origin x="2944" y="160"/>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1" Type="http://schemas.openxmlformats.org/officeDocument/2006/relationships/presProps" Target="presProps.xml"/><Relationship Id="rId12" Type="http://schemas.openxmlformats.org/officeDocument/2006/relationships/viewProps" Target="viewProps.xml"/><Relationship Id="rId13" Type="http://schemas.openxmlformats.org/officeDocument/2006/relationships/theme" Target="theme/theme1.xml"/><Relationship Id="rId14"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DB9AD53-5E0F-49AF-BE8F-472C19FD5FD7}" type="datetimeFigureOut">
              <a:rPr lang="en-GB" smtClean="0"/>
              <a:pPr/>
              <a:t>09/03/2017</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E5F5FFA-08B5-4B18-B904-7FC680BBA0D5}" type="slidenum">
              <a:rPr lang="en-GB" smtClean="0"/>
              <a:pPr/>
              <a:t>‹#›</a:t>
            </a:fld>
            <a:endParaRPr lang="en-GB"/>
          </a:p>
        </p:txBody>
      </p:sp>
    </p:spTree>
    <p:extLst>
      <p:ext uri="{BB962C8B-B14F-4D97-AF65-F5344CB8AC3E}">
        <p14:creationId xmlns:p14="http://schemas.microsoft.com/office/powerpoint/2010/main" val="24251927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an optional module. It should be delivered after the two</a:t>
            </a:r>
            <a:r>
              <a:rPr lang="en-US" baseline="0" dirty="0" smtClean="0"/>
              <a:t> core modules: impulsivity and pressure.</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Use these PowerPoint slides in conjunction with the resource sheet, which provides a module plan and a worksheet for students to use.</a:t>
            </a:r>
          </a:p>
          <a:p>
            <a:r>
              <a:rPr lang="en-US" baseline="0" dirty="0" smtClean="0"/>
              <a:t>The module lasts 30 minutes.</a:t>
            </a:r>
            <a:endParaRPr lang="en-US" dirty="0" smtClean="0"/>
          </a:p>
          <a:p>
            <a:endParaRPr lang="en-GB" dirty="0"/>
          </a:p>
        </p:txBody>
      </p:sp>
      <p:sp>
        <p:nvSpPr>
          <p:cNvPr id="4" name="Slide Number Placeholder 3"/>
          <p:cNvSpPr>
            <a:spLocks noGrp="1"/>
          </p:cNvSpPr>
          <p:nvPr>
            <p:ph type="sldNum" sz="quarter" idx="10"/>
          </p:nvPr>
        </p:nvSpPr>
        <p:spPr/>
        <p:txBody>
          <a:bodyPr/>
          <a:lstStyle/>
          <a:p>
            <a:fld id="{4E5F5FFA-08B5-4B18-B904-7FC680BBA0D5}" type="slidenum">
              <a:rPr lang="en-GB" smtClean="0"/>
              <a:pPr/>
              <a:t>1</a:t>
            </a:fld>
            <a:endParaRPr lang="en-GB"/>
          </a:p>
        </p:txBody>
      </p:sp>
    </p:spTree>
    <p:extLst>
      <p:ext uri="{BB962C8B-B14F-4D97-AF65-F5344CB8AC3E}">
        <p14:creationId xmlns:p14="http://schemas.microsoft.com/office/powerpoint/2010/main" val="37433298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Tell students: </a:t>
            </a:r>
          </a:p>
          <a:p>
            <a:r>
              <a:rPr lang="en-US" dirty="0" smtClean="0"/>
              <a:t>Most people have mobile phones and use them a lot. They have become a habit.</a:t>
            </a:r>
          </a:p>
          <a:p>
            <a:r>
              <a:rPr lang="en-US" dirty="0" smtClean="0"/>
              <a:t>There is growing concern that people are addicted</a:t>
            </a:r>
            <a:r>
              <a:rPr lang="en-US" baseline="0" dirty="0" smtClean="0"/>
              <a:t> to their mobile phones.</a:t>
            </a:r>
          </a:p>
          <a:p>
            <a:r>
              <a:rPr lang="en-US" baseline="0" dirty="0" smtClean="0"/>
              <a:t>It’s not so much of a problem when you’ve got time to use your phone.</a:t>
            </a:r>
          </a:p>
          <a:p>
            <a:r>
              <a:rPr lang="en-US" baseline="0" dirty="0" smtClean="0"/>
              <a:t>It’s not good when you are supposed to be working, in a class, or doing something else.</a:t>
            </a:r>
            <a:endParaRPr lang="en-US" dirty="0" smtClean="0"/>
          </a:p>
          <a:p>
            <a:endParaRPr lang="en-GB" dirty="0"/>
          </a:p>
        </p:txBody>
      </p:sp>
      <p:sp>
        <p:nvSpPr>
          <p:cNvPr id="4" name="Slide Number Placeholder 3"/>
          <p:cNvSpPr>
            <a:spLocks noGrp="1"/>
          </p:cNvSpPr>
          <p:nvPr>
            <p:ph type="sldNum" sz="quarter" idx="10"/>
          </p:nvPr>
        </p:nvSpPr>
        <p:spPr/>
        <p:txBody>
          <a:bodyPr/>
          <a:lstStyle/>
          <a:p>
            <a:fld id="{4E5F5FFA-08B5-4B18-B904-7FC680BBA0D5}" type="slidenum">
              <a:rPr lang="en-GB" smtClean="0"/>
              <a:pPr/>
              <a:t>2</a:t>
            </a:fld>
            <a:endParaRPr lang="en-GB"/>
          </a:p>
        </p:txBody>
      </p:sp>
    </p:spTree>
    <p:extLst>
      <p:ext uri="{BB962C8B-B14F-4D97-AF65-F5344CB8AC3E}">
        <p14:creationId xmlns:p14="http://schemas.microsoft.com/office/powerpoint/2010/main" val="7966834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Tell students: </a:t>
            </a:r>
          </a:p>
          <a:p>
            <a:r>
              <a:rPr lang="en-US" dirty="0" smtClean="0"/>
              <a:t>Many</a:t>
            </a:r>
            <a:r>
              <a:rPr lang="en-US" baseline="0" dirty="0" smtClean="0"/>
              <a:t> people say that they’re really good at multitasking. But what always happens is that your concentration drops – you can’t do two things as efficiently as one.</a:t>
            </a:r>
          </a:p>
          <a:p>
            <a:endParaRPr lang="en-US" baseline="0" dirty="0" smtClean="0"/>
          </a:p>
          <a:p>
            <a:r>
              <a:rPr lang="en-US" baseline="0" dirty="0" smtClean="0"/>
              <a:t>Here’s a really simple example. All you need to do is to listen to the phone conversation and read the text at the same time. </a:t>
            </a:r>
          </a:p>
          <a:p>
            <a:endParaRPr lang="en-US" baseline="0" dirty="0" smtClean="0"/>
          </a:p>
          <a:p>
            <a:r>
              <a:rPr lang="en-US" i="1" baseline="0" dirty="0" smtClean="0"/>
              <a:t>Click onto the next slide then play the video.</a:t>
            </a:r>
          </a:p>
          <a:p>
            <a:endParaRPr lang="en-GB" dirty="0"/>
          </a:p>
        </p:txBody>
      </p:sp>
      <p:sp>
        <p:nvSpPr>
          <p:cNvPr id="4" name="Slide Number Placeholder 3"/>
          <p:cNvSpPr>
            <a:spLocks noGrp="1"/>
          </p:cNvSpPr>
          <p:nvPr>
            <p:ph type="sldNum" sz="quarter" idx="10"/>
          </p:nvPr>
        </p:nvSpPr>
        <p:spPr/>
        <p:txBody>
          <a:bodyPr/>
          <a:lstStyle/>
          <a:p>
            <a:fld id="{4E5F5FFA-08B5-4B18-B904-7FC680BBA0D5}" type="slidenum">
              <a:rPr lang="en-GB" smtClean="0"/>
              <a:pPr/>
              <a:t>3</a:t>
            </a:fld>
            <a:endParaRPr lang="en-GB"/>
          </a:p>
        </p:txBody>
      </p:sp>
    </p:spTree>
    <p:extLst>
      <p:ext uri="{BB962C8B-B14F-4D97-AF65-F5344CB8AC3E}">
        <p14:creationId xmlns:p14="http://schemas.microsoft.com/office/powerpoint/2010/main" val="18368622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i="1" baseline="0" dirty="0" smtClean="0"/>
              <a:t>Tutor notes: This example shows that it’s not possible to do two things at the same time as well as you can one thing. The idea is that that nobody will be able to repeat back both what the text is AND what the conversation is, which demonstrates that you can’t do two things at once. </a:t>
            </a:r>
          </a:p>
          <a:p>
            <a:endParaRPr lang="en-US" baseline="0" dirty="0" smtClean="0"/>
          </a:p>
          <a:p>
            <a:r>
              <a:rPr lang="en-US" baseline="0" dirty="0" smtClean="0"/>
              <a:t>Tell students: Your task is to listen to what the people in the video are saying and also read the text that he is sending. What are they saying? What is the text?</a:t>
            </a:r>
          </a:p>
          <a:p>
            <a:endParaRPr lang="en-US" baseline="0" dirty="0" smtClean="0"/>
          </a:p>
          <a:p>
            <a:r>
              <a:rPr lang="en-US" i="1" baseline="0" dirty="0" smtClean="0"/>
              <a:t>Click on the video to play it.</a:t>
            </a:r>
          </a:p>
          <a:p>
            <a:endParaRPr lang="en-US" baseline="0" dirty="0" smtClean="0"/>
          </a:p>
          <a:p>
            <a:r>
              <a:rPr lang="en-US" baseline="0" dirty="0" smtClean="0"/>
              <a:t>Ask students: Can anybody repeat back both the conversation and the text?</a:t>
            </a:r>
          </a:p>
          <a:p>
            <a:endParaRPr lang="en-US" baseline="0" dirty="0" smtClean="0"/>
          </a:p>
          <a:p>
            <a:r>
              <a:rPr lang="en-US" baseline="0" dirty="0" smtClean="0"/>
              <a:t>Tell students: When you are driving all your attention needs to be on driving. You need to be fully aware of what is around you, such as that pedestrian who is about to step out into the road? You may think that you can text at the same time but you can’t. You’re four times more likely to crash. It’s not worth the risk.</a:t>
            </a:r>
          </a:p>
          <a:p>
            <a:endParaRPr lang="en-GB" dirty="0"/>
          </a:p>
        </p:txBody>
      </p:sp>
      <p:sp>
        <p:nvSpPr>
          <p:cNvPr id="4" name="Slide Number Placeholder 3"/>
          <p:cNvSpPr>
            <a:spLocks noGrp="1"/>
          </p:cNvSpPr>
          <p:nvPr>
            <p:ph type="sldNum" sz="quarter" idx="10"/>
          </p:nvPr>
        </p:nvSpPr>
        <p:spPr/>
        <p:txBody>
          <a:bodyPr/>
          <a:lstStyle/>
          <a:p>
            <a:fld id="{4E5F5FFA-08B5-4B18-B904-7FC680BBA0D5}" type="slidenum">
              <a:rPr lang="en-GB" smtClean="0"/>
              <a:pPr/>
              <a:t>4</a:t>
            </a:fld>
            <a:endParaRPr lang="en-GB"/>
          </a:p>
        </p:txBody>
      </p:sp>
    </p:spTree>
    <p:extLst>
      <p:ext uri="{BB962C8B-B14F-4D97-AF65-F5344CB8AC3E}">
        <p14:creationId xmlns:p14="http://schemas.microsoft.com/office/powerpoint/2010/main" val="29729026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smtClean="0"/>
              <a:t>Tutor notes: This is a small-group activity that lasts around 10 minutes.</a:t>
            </a:r>
          </a:p>
          <a:p>
            <a:endParaRPr lang="en-US" dirty="0" smtClean="0"/>
          </a:p>
          <a:p>
            <a:r>
              <a:rPr lang="en-US" dirty="0" smtClean="0"/>
              <a:t>Tell</a:t>
            </a:r>
            <a:r>
              <a:rPr lang="en-US" baseline="0" dirty="0" smtClean="0"/>
              <a:t> students: In your groups, discuss Vicky’s case study and answer the questions on your worksheets.</a:t>
            </a:r>
          </a:p>
          <a:p>
            <a:r>
              <a:rPr lang="en-US" baseline="0" dirty="0" smtClean="0"/>
              <a:t>Ask students: What did you discuss? </a:t>
            </a:r>
            <a:endParaRPr lang="en-US" dirty="0" smtClean="0"/>
          </a:p>
          <a:p>
            <a:endParaRPr lang="en-GB" dirty="0"/>
          </a:p>
        </p:txBody>
      </p:sp>
      <p:sp>
        <p:nvSpPr>
          <p:cNvPr id="4" name="Slide Number Placeholder 3"/>
          <p:cNvSpPr>
            <a:spLocks noGrp="1"/>
          </p:cNvSpPr>
          <p:nvPr>
            <p:ph type="sldNum" sz="quarter" idx="10"/>
          </p:nvPr>
        </p:nvSpPr>
        <p:spPr/>
        <p:txBody>
          <a:bodyPr/>
          <a:lstStyle/>
          <a:p>
            <a:fld id="{4E5F5FFA-08B5-4B18-B904-7FC680BBA0D5}" type="slidenum">
              <a:rPr lang="en-GB" smtClean="0"/>
              <a:pPr/>
              <a:t>5</a:t>
            </a:fld>
            <a:endParaRPr lang="en-GB"/>
          </a:p>
        </p:txBody>
      </p:sp>
    </p:spTree>
    <p:extLst>
      <p:ext uri="{BB962C8B-B14F-4D97-AF65-F5344CB8AC3E}">
        <p14:creationId xmlns:p14="http://schemas.microsoft.com/office/powerpoint/2010/main" val="29533755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i="1" baseline="0" dirty="0" smtClean="0">
                <a:ea typeface="ＭＳ Ｐゴシック" charset="-128"/>
                <a:cs typeface="ＭＳ Ｐゴシック" charset="-128"/>
              </a:rPr>
              <a:t>Tutor notes: Allow around 10 minutes for these individual worksheet activities – both the action plan and the SAFE plan.</a:t>
            </a:r>
          </a:p>
          <a:p>
            <a:pPr eaLnBrk="1" hangingPunct="1"/>
            <a:endParaRPr lang="en-US" baseline="0" dirty="0" smtClean="0">
              <a:ea typeface="ＭＳ Ｐゴシック" charset="-128"/>
              <a:cs typeface="ＭＳ Ｐゴシック" charset="-128"/>
            </a:endParaRPr>
          </a:p>
          <a:p>
            <a:pPr eaLnBrk="1" hangingPunct="1"/>
            <a:r>
              <a:rPr lang="en-US" baseline="0" dirty="0" smtClean="0">
                <a:ea typeface="ＭＳ Ｐゴシック" charset="-128"/>
                <a:cs typeface="ＭＳ Ｐゴシック" charset="-128"/>
              </a:rPr>
              <a:t>Tell students: On your worksheet you can see two sets of boxes. On the left side is a list of situations and on the right side is a list of actions. For each situation, draw an arrow to the action you will take. You can pick more than one action for each situation and you don’t need to use all the actions. There is also a box for you to write in your own ideas of the actions you will take.</a:t>
            </a:r>
          </a:p>
          <a:p>
            <a:pPr eaLnBrk="1" hangingPunct="1"/>
            <a:endParaRPr lang="en-US" baseline="0" dirty="0" smtClean="0">
              <a:ea typeface="ＭＳ Ｐゴシック" charset="-128"/>
              <a:cs typeface="ＭＳ Ｐゴシック" charset="-128"/>
            </a:endParaRPr>
          </a:p>
          <a:p>
            <a:pPr eaLnBrk="1" hangingPunct="1"/>
            <a:r>
              <a:rPr lang="en-US" baseline="0" dirty="0" smtClean="0">
                <a:ea typeface="ＭＳ Ｐゴシック" charset="-128"/>
                <a:cs typeface="ＭＳ Ｐゴシック" charset="-128"/>
              </a:rPr>
              <a:t>Ask students: What did you put? </a:t>
            </a:r>
          </a:p>
          <a:p>
            <a:endParaRPr lang="en-GB" dirty="0"/>
          </a:p>
        </p:txBody>
      </p:sp>
      <p:sp>
        <p:nvSpPr>
          <p:cNvPr id="4" name="Slide Number Placeholder 3"/>
          <p:cNvSpPr>
            <a:spLocks noGrp="1"/>
          </p:cNvSpPr>
          <p:nvPr>
            <p:ph type="sldNum" sz="quarter" idx="10"/>
          </p:nvPr>
        </p:nvSpPr>
        <p:spPr/>
        <p:txBody>
          <a:bodyPr/>
          <a:lstStyle/>
          <a:p>
            <a:fld id="{4E5F5FFA-08B5-4B18-B904-7FC680BBA0D5}" type="slidenum">
              <a:rPr lang="en-GB" smtClean="0"/>
              <a:pPr/>
              <a:t>6</a:t>
            </a:fld>
            <a:endParaRPr lang="en-GB"/>
          </a:p>
        </p:txBody>
      </p:sp>
    </p:spTree>
    <p:extLst>
      <p:ext uri="{BB962C8B-B14F-4D97-AF65-F5344CB8AC3E}">
        <p14:creationId xmlns:p14="http://schemas.microsoft.com/office/powerpoint/2010/main" val="30061742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baseline="0" dirty="0" smtClean="0">
                <a:solidFill>
                  <a:schemeClr val="tx1"/>
                </a:solidFill>
                <a:latin typeface="+mn-lt"/>
                <a:ea typeface="+mn-ea"/>
                <a:cs typeface="+mn-cs"/>
              </a:rPr>
              <a:t>Tell students: Remember the SAFE plan?</a:t>
            </a:r>
          </a:p>
          <a:p>
            <a:r>
              <a:rPr lang="en-US" sz="1200" kern="1200" baseline="0" dirty="0" smtClean="0">
                <a:solidFill>
                  <a:schemeClr val="tx1"/>
                </a:solidFill>
                <a:latin typeface="+mn-lt"/>
                <a:ea typeface="+mn-ea"/>
                <a:cs typeface="+mn-cs"/>
              </a:rPr>
              <a:t>Make your SAFE plan for when you are in a car and the driver starts to use their mobile.</a:t>
            </a:r>
          </a:p>
          <a:p>
            <a:endParaRPr lang="en-US" sz="1200"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SAFE stands for:</a:t>
            </a:r>
          </a:p>
          <a:p>
            <a:pPr lvl="1"/>
            <a:r>
              <a:rPr lang="en-US" sz="1200" kern="1200" baseline="0" dirty="0" smtClean="0">
                <a:solidFill>
                  <a:schemeClr val="tx1"/>
                </a:solidFill>
                <a:latin typeface="+mn-lt"/>
                <a:ea typeface="+mn-ea"/>
                <a:cs typeface="+mn-cs"/>
              </a:rPr>
              <a:t>Say something funny,</a:t>
            </a:r>
          </a:p>
          <a:p>
            <a:pPr lvl="1"/>
            <a:r>
              <a:rPr lang="en-US" sz="1200" kern="1200" baseline="0" dirty="0" smtClean="0">
                <a:solidFill>
                  <a:schemeClr val="tx1"/>
                </a:solidFill>
                <a:latin typeface="+mn-lt"/>
                <a:ea typeface="+mn-ea"/>
                <a:cs typeface="+mn-cs"/>
              </a:rPr>
              <a:t>Ask them to stop</a:t>
            </a:r>
          </a:p>
          <a:p>
            <a:pPr lvl="1"/>
            <a:r>
              <a:rPr lang="en-US" sz="1200" kern="1200" baseline="0" dirty="0" smtClean="0">
                <a:solidFill>
                  <a:schemeClr val="tx1"/>
                </a:solidFill>
                <a:latin typeface="+mn-lt"/>
                <a:ea typeface="+mn-ea"/>
                <a:cs typeface="+mn-cs"/>
              </a:rPr>
              <a:t>Feeling uneasy</a:t>
            </a:r>
          </a:p>
          <a:p>
            <a:pPr lvl="1"/>
            <a:r>
              <a:rPr lang="en-US" sz="1200" kern="1200" baseline="0" dirty="0" smtClean="0">
                <a:solidFill>
                  <a:schemeClr val="tx1"/>
                </a:solidFill>
                <a:latin typeface="+mn-lt"/>
                <a:ea typeface="+mn-ea"/>
                <a:cs typeface="+mn-cs"/>
              </a:rPr>
              <a:t>Exit</a:t>
            </a:r>
          </a:p>
          <a:p>
            <a:endParaRPr lang="en-US" sz="1200" kern="1200" baseline="0" dirty="0" smtClean="0">
              <a:solidFill>
                <a:schemeClr val="tx1"/>
              </a:solidFill>
              <a:latin typeface="+mn-lt"/>
              <a:ea typeface="+mn-ea"/>
              <a:cs typeface="+mn-cs"/>
            </a:endParaRPr>
          </a:p>
          <a:p>
            <a:r>
              <a:rPr lang="en-US" sz="1200" i="1" kern="1200" baseline="0" dirty="0" err="1" smtClean="0">
                <a:solidFill>
                  <a:schemeClr val="tx1"/>
                </a:solidFill>
                <a:latin typeface="+mn-lt"/>
                <a:ea typeface="+mn-ea"/>
                <a:cs typeface="+mn-cs"/>
              </a:rPr>
              <a:t>Tutpr</a:t>
            </a:r>
            <a:r>
              <a:rPr lang="en-US" sz="1200" i="1" kern="1200" baseline="0" dirty="0" smtClean="0">
                <a:solidFill>
                  <a:schemeClr val="tx1"/>
                </a:solidFill>
                <a:latin typeface="+mn-lt"/>
                <a:ea typeface="+mn-ea"/>
                <a:cs typeface="+mn-cs"/>
              </a:rPr>
              <a:t> notes: The speech bubble appears on click</a:t>
            </a:r>
            <a:r>
              <a:rPr lang="en-US" sz="1200" kern="1200" baseline="0" dirty="0" smtClean="0">
                <a:solidFill>
                  <a:schemeClr val="tx1"/>
                </a:solidFill>
                <a:latin typeface="+mn-lt"/>
                <a:ea typeface="+mn-ea"/>
                <a:cs typeface="+mn-cs"/>
              </a:rPr>
              <a:t>. </a:t>
            </a:r>
          </a:p>
          <a:p>
            <a:r>
              <a:rPr lang="en-US" sz="1200" kern="1200" baseline="0" dirty="0" smtClean="0">
                <a:solidFill>
                  <a:schemeClr val="tx1"/>
                </a:solidFill>
                <a:latin typeface="+mn-lt"/>
                <a:ea typeface="+mn-ea"/>
                <a:cs typeface="+mn-cs"/>
              </a:rPr>
              <a:t>Tell students: You use your SAFE plan to stop a small risk becoming a big one. If you think the situation is very risky or even dangerous, don’t wait – exit the situation straight away. </a:t>
            </a:r>
          </a:p>
          <a:p>
            <a:endParaRPr lang="en-GB" dirty="0"/>
          </a:p>
        </p:txBody>
      </p:sp>
      <p:sp>
        <p:nvSpPr>
          <p:cNvPr id="4" name="Slide Number Placeholder 3"/>
          <p:cNvSpPr>
            <a:spLocks noGrp="1"/>
          </p:cNvSpPr>
          <p:nvPr>
            <p:ph type="sldNum" sz="quarter" idx="10"/>
          </p:nvPr>
        </p:nvSpPr>
        <p:spPr/>
        <p:txBody>
          <a:bodyPr/>
          <a:lstStyle/>
          <a:p>
            <a:fld id="{4E5F5FFA-08B5-4B18-B904-7FC680BBA0D5}" type="slidenum">
              <a:rPr lang="en-GB" smtClean="0"/>
              <a:pPr/>
              <a:t>7</a:t>
            </a:fld>
            <a:endParaRPr lang="en-GB"/>
          </a:p>
        </p:txBody>
      </p:sp>
    </p:spTree>
    <p:extLst>
      <p:ext uri="{BB962C8B-B14F-4D97-AF65-F5344CB8AC3E}">
        <p14:creationId xmlns:p14="http://schemas.microsoft.com/office/powerpoint/2010/main" val="42298730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Finish the session by </a:t>
            </a:r>
            <a:r>
              <a:rPr lang="en-US" dirty="0" err="1" smtClean="0"/>
              <a:t>summarising</a:t>
            </a:r>
            <a:r>
              <a:rPr lang="en-US" dirty="0" smtClean="0"/>
              <a:t> the key points.</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 typeface="Arial"/>
              <a:buChar char="•"/>
              <a:tabLst/>
              <a:defRPr/>
            </a:pPr>
            <a:r>
              <a:rPr lang="en-US" dirty="0" smtClean="0"/>
              <a:t> Using a mobile phone</a:t>
            </a:r>
            <a:r>
              <a:rPr lang="en-US" baseline="0" dirty="0" smtClean="0"/>
              <a:t> is illegal and makes you four times more likely to crash.</a:t>
            </a:r>
          </a:p>
          <a:p>
            <a:pPr marL="0" marR="0" indent="0" algn="l" defTabSz="914400" rtl="0" eaLnBrk="1" fontAlgn="auto" latinLnBrk="0" hangingPunct="1">
              <a:lnSpc>
                <a:spcPct val="100000"/>
              </a:lnSpc>
              <a:spcBef>
                <a:spcPts val="0"/>
              </a:spcBef>
              <a:spcAft>
                <a:spcPts val="0"/>
              </a:spcAft>
              <a:buClrTx/>
              <a:buSzTx/>
              <a:buFont typeface="Arial"/>
              <a:buChar char="•"/>
              <a:tabLst/>
              <a:defRPr/>
            </a:pPr>
            <a:r>
              <a:rPr lang="en-US" baseline="0" dirty="0" smtClean="0"/>
              <a:t> Turn your mobile off or put it out of reach before you start driving.</a:t>
            </a:r>
          </a:p>
          <a:p>
            <a:pPr marL="0" marR="0" indent="0" algn="l" defTabSz="914400" rtl="0" eaLnBrk="1" fontAlgn="auto" latinLnBrk="0" hangingPunct="1">
              <a:lnSpc>
                <a:spcPct val="100000"/>
              </a:lnSpc>
              <a:spcBef>
                <a:spcPts val="0"/>
              </a:spcBef>
              <a:spcAft>
                <a:spcPts val="0"/>
              </a:spcAft>
              <a:buClrTx/>
              <a:buSzTx/>
              <a:buFont typeface="Arial"/>
              <a:buChar char="•"/>
              <a:tabLst/>
              <a:defRPr/>
            </a:pPr>
            <a:r>
              <a:rPr lang="en-US" baseline="0" dirty="0" smtClean="0"/>
              <a:t> Use your action plan to avoid being in a situation in which mobiles are putting your life at risk.</a:t>
            </a:r>
          </a:p>
          <a:p>
            <a:pPr marL="0" marR="0" indent="0" algn="l" defTabSz="914400" rtl="0" eaLnBrk="1" fontAlgn="auto" latinLnBrk="0" hangingPunct="1">
              <a:lnSpc>
                <a:spcPct val="100000"/>
              </a:lnSpc>
              <a:spcBef>
                <a:spcPts val="0"/>
              </a:spcBef>
              <a:spcAft>
                <a:spcPts val="0"/>
              </a:spcAft>
              <a:buClrTx/>
              <a:buSzTx/>
              <a:buFont typeface="Arial"/>
              <a:buChar char="•"/>
              <a:tabLst/>
              <a:defRPr/>
            </a:pPr>
            <a:r>
              <a:rPr lang="en-US" baseline="0" dirty="0" smtClean="0"/>
              <a:t> Use your SAFE plan if you are in a </a:t>
            </a:r>
            <a:r>
              <a:rPr lang="en-US" baseline="0" smtClean="0"/>
              <a:t>risky situation.</a:t>
            </a:r>
            <a:endParaRPr lang="en-US" smtClean="0"/>
          </a:p>
          <a:p>
            <a:endParaRPr lang="en-GB" dirty="0"/>
          </a:p>
        </p:txBody>
      </p:sp>
      <p:sp>
        <p:nvSpPr>
          <p:cNvPr id="4" name="Slide Number Placeholder 3"/>
          <p:cNvSpPr>
            <a:spLocks noGrp="1"/>
          </p:cNvSpPr>
          <p:nvPr>
            <p:ph type="sldNum" sz="quarter" idx="10"/>
          </p:nvPr>
        </p:nvSpPr>
        <p:spPr/>
        <p:txBody>
          <a:bodyPr/>
          <a:lstStyle/>
          <a:p>
            <a:fld id="{4E5F5FFA-08B5-4B18-B904-7FC680BBA0D5}" type="slidenum">
              <a:rPr lang="en-GB" smtClean="0"/>
              <a:pPr/>
              <a:t>8</a:t>
            </a:fld>
            <a:endParaRPr lang="en-GB"/>
          </a:p>
        </p:txBody>
      </p:sp>
    </p:spTree>
    <p:extLst>
      <p:ext uri="{BB962C8B-B14F-4D97-AF65-F5344CB8AC3E}">
        <p14:creationId xmlns:p14="http://schemas.microsoft.com/office/powerpoint/2010/main" val="22188170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smtClean="0"/>
              <a:t>Click to edit Master subtitle style</a:t>
            </a:r>
            <a:endParaRPr lang="en-US"/>
          </a:p>
        </p:txBody>
      </p:sp>
      <p:sp>
        <p:nvSpPr>
          <p:cNvPr id="4" name="Date Placeholder 3"/>
          <p:cNvSpPr>
            <a:spLocks noGrp="1"/>
          </p:cNvSpPr>
          <p:nvPr>
            <p:ph type="dt" sz="half" idx="10"/>
          </p:nvPr>
        </p:nvSpPr>
        <p:spPr/>
        <p:txBody>
          <a:bodyPr/>
          <a:lstStyle/>
          <a:p>
            <a:fld id="{6B0B2ED3-76EA-0342-B7FF-7E2F8BABA0EE}" type="datetimeFigureOut">
              <a:rPr lang="en-US" smtClean="0"/>
              <a:pPr/>
              <a:t>3/9/17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AE4F3D8-3801-164D-8D45-57D5C6A3554C}" type="slidenum">
              <a:rPr lang="en-US" smtClean="0"/>
              <a:pPr/>
              <a:t>‹#›</a:t>
            </a:fld>
            <a:endParaRPr lang="en-US"/>
          </a:p>
        </p:txBody>
      </p:sp>
    </p:spTree>
    <p:extLst>
      <p:ext uri="{BB962C8B-B14F-4D97-AF65-F5344CB8AC3E}">
        <p14:creationId xmlns:p14="http://schemas.microsoft.com/office/powerpoint/2010/main" val="20343605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6B0B2ED3-76EA-0342-B7FF-7E2F8BABA0EE}" type="datetimeFigureOut">
              <a:rPr lang="en-US" smtClean="0"/>
              <a:pPr/>
              <a:t>3/9/17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AE4F3D8-3801-164D-8D45-57D5C6A3554C}" type="slidenum">
              <a:rPr lang="en-US" smtClean="0"/>
              <a:pPr/>
              <a:t>‹#›</a:t>
            </a:fld>
            <a:endParaRPr lang="en-US"/>
          </a:p>
        </p:txBody>
      </p:sp>
    </p:spTree>
    <p:extLst>
      <p:ext uri="{BB962C8B-B14F-4D97-AF65-F5344CB8AC3E}">
        <p14:creationId xmlns:p14="http://schemas.microsoft.com/office/powerpoint/2010/main" val="5658372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6B0B2ED3-76EA-0342-B7FF-7E2F8BABA0EE}" type="datetimeFigureOut">
              <a:rPr lang="en-US" smtClean="0"/>
              <a:pPr/>
              <a:t>3/9/17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AE4F3D8-3801-164D-8D45-57D5C6A3554C}" type="slidenum">
              <a:rPr lang="en-US" smtClean="0"/>
              <a:pPr/>
              <a:t>‹#›</a:t>
            </a:fld>
            <a:endParaRPr lang="en-US"/>
          </a:p>
        </p:txBody>
      </p:sp>
    </p:spTree>
    <p:extLst>
      <p:ext uri="{BB962C8B-B14F-4D97-AF65-F5344CB8AC3E}">
        <p14:creationId xmlns:p14="http://schemas.microsoft.com/office/powerpoint/2010/main" val="18095647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idx="1"/>
          </p:nvPr>
        </p:nvSpPr>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6B0B2ED3-76EA-0342-B7FF-7E2F8BABA0EE}" type="datetimeFigureOut">
              <a:rPr lang="en-US" smtClean="0"/>
              <a:pPr/>
              <a:t>3/9/17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AE4F3D8-3801-164D-8D45-57D5C6A3554C}" type="slidenum">
              <a:rPr lang="en-US" smtClean="0"/>
              <a:pPr/>
              <a:t>‹#›</a:t>
            </a:fld>
            <a:endParaRPr lang="en-US"/>
          </a:p>
        </p:txBody>
      </p:sp>
    </p:spTree>
    <p:extLst>
      <p:ext uri="{BB962C8B-B14F-4D97-AF65-F5344CB8AC3E}">
        <p14:creationId xmlns:p14="http://schemas.microsoft.com/office/powerpoint/2010/main" val="4818494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smtClean="0"/>
              <a:t>Click to edit Master text styles</a:t>
            </a:r>
          </a:p>
        </p:txBody>
      </p:sp>
      <p:sp>
        <p:nvSpPr>
          <p:cNvPr id="4" name="Date Placeholder 3"/>
          <p:cNvSpPr>
            <a:spLocks noGrp="1"/>
          </p:cNvSpPr>
          <p:nvPr>
            <p:ph type="dt" sz="half" idx="10"/>
          </p:nvPr>
        </p:nvSpPr>
        <p:spPr/>
        <p:txBody>
          <a:bodyPr/>
          <a:lstStyle/>
          <a:p>
            <a:fld id="{6B0B2ED3-76EA-0342-B7FF-7E2F8BABA0EE}" type="datetimeFigureOut">
              <a:rPr lang="en-US" smtClean="0"/>
              <a:pPr/>
              <a:t>3/9/17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AE4F3D8-3801-164D-8D45-57D5C6A3554C}" type="slidenum">
              <a:rPr lang="en-US" smtClean="0"/>
              <a:pPr/>
              <a:t>‹#›</a:t>
            </a:fld>
            <a:endParaRPr lang="en-US"/>
          </a:p>
        </p:txBody>
      </p:sp>
    </p:spTree>
    <p:extLst>
      <p:ext uri="{BB962C8B-B14F-4D97-AF65-F5344CB8AC3E}">
        <p14:creationId xmlns:p14="http://schemas.microsoft.com/office/powerpoint/2010/main" val="1525172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Date Placeholder 4"/>
          <p:cNvSpPr>
            <a:spLocks noGrp="1"/>
          </p:cNvSpPr>
          <p:nvPr>
            <p:ph type="dt" sz="half" idx="10"/>
          </p:nvPr>
        </p:nvSpPr>
        <p:spPr/>
        <p:txBody>
          <a:bodyPr/>
          <a:lstStyle/>
          <a:p>
            <a:fld id="{6B0B2ED3-76EA-0342-B7FF-7E2F8BABA0EE}" type="datetimeFigureOut">
              <a:rPr lang="en-US" smtClean="0"/>
              <a:pPr/>
              <a:t>3/9/17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AE4F3D8-3801-164D-8D45-57D5C6A3554C}" type="slidenum">
              <a:rPr lang="en-US" smtClean="0"/>
              <a:pPr/>
              <a:t>‹#›</a:t>
            </a:fld>
            <a:endParaRPr lang="en-US"/>
          </a:p>
        </p:txBody>
      </p:sp>
    </p:spTree>
    <p:extLst>
      <p:ext uri="{BB962C8B-B14F-4D97-AF65-F5344CB8AC3E}">
        <p14:creationId xmlns:p14="http://schemas.microsoft.com/office/powerpoint/2010/main" val="7494153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7" name="Date Placeholder 6"/>
          <p:cNvSpPr>
            <a:spLocks noGrp="1"/>
          </p:cNvSpPr>
          <p:nvPr>
            <p:ph type="dt" sz="half" idx="10"/>
          </p:nvPr>
        </p:nvSpPr>
        <p:spPr/>
        <p:txBody>
          <a:bodyPr/>
          <a:lstStyle/>
          <a:p>
            <a:fld id="{6B0B2ED3-76EA-0342-B7FF-7E2F8BABA0EE}" type="datetimeFigureOut">
              <a:rPr lang="en-US" smtClean="0"/>
              <a:pPr/>
              <a:t>3/9/17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AE4F3D8-3801-164D-8D45-57D5C6A3554C}" type="slidenum">
              <a:rPr lang="en-US" smtClean="0"/>
              <a:pPr/>
              <a:t>‹#›</a:t>
            </a:fld>
            <a:endParaRPr lang="en-US"/>
          </a:p>
        </p:txBody>
      </p:sp>
    </p:spTree>
    <p:extLst>
      <p:ext uri="{BB962C8B-B14F-4D97-AF65-F5344CB8AC3E}">
        <p14:creationId xmlns:p14="http://schemas.microsoft.com/office/powerpoint/2010/main" val="24246826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Date Placeholder 2"/>
          <p:cNvSpPr>
            <a:spLocks noGrp="1"/>
          </p:cNvSpPr>
          <p:nvPr>
            <p:ph type="dt" sz="half" idx="10"/>
          </p:nvPr>
        </p:nvSpPr>
        <p:spPr/>
        <p:txBody>
          <a:bodyPr/>
          <a:lstStyle/>
          <a:p>
            <a:fld id="{6B0B2ED3-76EA-0342-B7FF-7E2F8BABA0EE}" type="datetimeFigureOut">
              <a:rPr lang="en-US" smtClean="0"/>
              <a:pPr/>
              <a:t>3/9/17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AE4F3D8-3801-164D-8D45-57D5C6A3554C}" type="slidenum">
              <a:rPr lang="en-US" smtClean="0"/>
              <a:pPr/>
              <a:t>‹#›</a:t>
            </a:fld>
            <a:endParaRPr lang="en-US"/>
          </a:p>
        </p:txBody>
      </p:sp>
    </p:spTree>
    <p:extLst>
      <p:ext uri="{BB962C8B-B14F-4D97-AF65-F5344CB8AC3E}">
        <p14:creationId xmlns:p14="http://schemas.microsoft.com/office/powerpoint/2010/main" val="34314900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B0B2ED3-76EA-0342-B7FF-7E2F8BABA0EE}" type="datetimeFigureOut">
              <a:rPr lang="en-US" smtClean="0"/>
              <a:pPr/>
              <a:t>3/9/17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AE4F3D8-3801-164D-8D45-57D5C6A3554C}" type="slidenum">
              <a:rPr lang="en-US" smtClean="0"/>
              <a:pPr/>
              <a:t>‹#›</a:t>
            </a:fld>
            <a:endParaRPr lang="en-US"/>
          </a:p>
        </p:txBody>
      </p:sp>
    </p:spTree>
    <p:extLst>
      <p:ext uri="{BB962C8B-B14F-4D97-AF65-F5344CB8AC3E}">
        <p14:creationId xmlns:p14="http://schemas.microsoft.com/office/powerpoint/2010/main" val="14103863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p>
            <a:fld id="{6B0B2ED3-76EA-0342-B7FF-7E2F8BABA0EE}" type="datetimeFigureOut">
              <a:rPr lang="en-US" smtClean="0"/>
              <a:pPr/>
              <a:t>3/9/17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AE4F3D8-3801-164D-8D45-57D5C6A3554C}" type="slidenum">
              <a:rPr lang="en-US" smtClean="0"/>
              <a:pPr/>
              <a:t>‹#›</a:t>
            </a:fld>
            <a:endParaRPr lang="en-US"/>
          </a:p>
        </p:txBody>
      </p:sp>
    </p:spTree>
    <p:extLst>
      <p:ext uri="{BB962C8B-B14F-4D97-AF65-F5344CB8AC3E}">
        <p14:creationId xmlns:p14="http://schemas.microsoft.com/office/powerpoint/2010/main" val="19461293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p>
            <a:fld id="{6B0B2ED3-76EA-0342-B7FF-7E2F8BABA0EE}" type="datetimeFigureOut">
              <a:rPr lang="en-US" smtClean="0"/>
              <a:pPr/>
              <a:t>3/9/17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AE4F3D8-3801-164D-8D45-57D5C6A3554C}" type="slidenum">
              <a:rPr lang="en-US" smtClean="0"/>
              <a:pPr/>
              <a:t>‹#›</a:t>
            </a:fld>
            <a:endParaRPr lang="en-US"/>
          </a:p>
        </p:txBody>
      </p:sp>
    </p:spTree>
    <p:extLst>
      <p:ext uri="{BB962C8B-B14F-4D97-AF65-F5344CB8AC3E}">
        <p14:creationId xmlns:p14="http://schemas.microsoft.com/office/powerpoint/2010/main" val="2982066368"/>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GB"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B0B2ED3-76EA-0342-B7FF-7E2F8BABA0EE}" type="datetimeFigureOut">
              <a:rPr lang="en-US" smtClean="0"/>
              <a:pPr/>
              <a:t>3/9/17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AE4F3D8-3801-164D-8D45-57D5C6A3554C}" type="slidenum">
              <a:rPr lang="en-US" smtClean="0"/>
              <a:pPr/>
              <a:t>‹#›</a:t>
            </a:fld>
            <a:endParaRPr lang="en-US"/>
          </a:p>
        </p:txBody>
      </p:sp>
    </p:spTree>
    <p:extLst>
      <p:ext uri="{BB962C8B-B14F-4D97-AF65-F5344CB8AC3E}">
        <p14:creationId xmlns:p14="http://schemas.microsoft.com/office/powerpoint/2010/main" val="94475865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2.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3.jpe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4.xml"/><Relationship Id="rId5" Type="http://schemas.openxmlformats.org/officeDocument/2006/relationships/image" Target="../media/image4.jpeg"/><Relationship Id="rId6" Type="http://schemas.openxmlformats.org/officeDocument/2006/relationships/image" Target="../media/image5.png"/><Relationship Id="rId1" Type="http://schemas.microsoft.com/office/2007/relationships/media" Target="../media/media1.wmv"/><Relationship Id="rId2" Type="http://schemas.openxmlformats.org/officeDocument/2006/relationships/video" Target="../media/media1.wmv"/></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6.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7.jpeg"/></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4" Type="http://schemas.openxmlformats.org/officeDocument/2006/relationships/image" Target="../media/image9.emf"/><Relationship Id="rId1" Type="http://schemas.openxmlformats.org/officeDocument/2006/relationships/slideLayout" Target="../slideLayouts/slideLayout1.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10.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50707791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afeDrive PP concept - Mobiles-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67275359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0614923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3" name="DAT_Final_16X9 short version.wmv">
            <a:hlinkClick r:id="" action="ppaction://media"/>
          </p:cNvPr>
          <p:cNvPicPr/>
          <p:nvPr>
            <a:videoFile r:link="rId2"/>
            <p:extLst>
              <p:ext uri="{DAA4B4D4-6D71-4841-9C94-3DE7FCFB9230}">
                <p14:media xmlns:p14="http://schemas.microsoft.com/office/powerpoint/2010/main" r:embed="rId1"/>
              </p:ext>
            </p:extLst>
          </p:nvPr>
        </p:nvPicPr>
        <p:blipFill>
          <a:blip r:embed="rId6"/>
          <a:stretch>
            <a:fillRect/>
          </a:stretch>
        </p:blipFill>
        <p:spPr>
          <a:xfrm>
            <a:off x="-1" y="1369732"/>
            <a:ext cx="9144001" cy="5513171"/>
          </a:xfrm>
          <a:prstGeom prst="rect">
            <a:avLst/>
          </a:prstGeom>
        </p:spPr>
      </p:pic>
    </p:spTree>
    <p:extLst>
      <p:ext uri="{BB962C8B-B14F-4D97-AF65-F5344CB8AC3E}">
        <p14:creationId xmlns:p14="http://schemas.microsoft.com/office/powerpoint/2010/main" val="142858862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59876014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afeDrive PP concept - Mobiles-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240973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afeDrive PP concept - Mobiles-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3" name="Picture 2"/>
          <p:cNvPicPr>
            <a:picLocks noChangeAspect="1"/>
          </p:cNvPicPr>
          <p:nvPr/>
        </p:nvPicPr>
        <p:blipFill>
          <a:blip r:embed="rId4"/>
          <a:stretch>
            <a:fillRect/>
          </a:stretch>
        </p:blipFill>
        <p:spPr>
          <a:xfrm>
            <a:off x="6317461" y="4295063"/>
            <a:ext cx="2489200" cy="1981200"/>
          </a:xfrm>
          <a:prstGeom prst="rect">
            <a:avLst/>
          </a:prstGeom>
        </p:spPr>
      </p:pic>
    </p:spTree>
    <p:extLst>
      <p:ext uri="{BB962C8B-B14F-4D97-AF65-F5344CB8AC3E}">
        <p14:creationId xmlns:p14="http://schemas.microsoft.com/office/powerpoint/2010/main" val="1838688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765806940"/>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1567</TotalTime>
  <Words>714</Words>
  <Application>Microsoft Macintosh PowerPoint</Application>
  <PresentationFormat>On-screen Show (4:3)</PresentationFormat>
  <Paragraphs>57</Paragraphs>
  <Slides>8</Slides>
  <Notes>8</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8</vt:i4>
      </vt:variant>
    </vt:vector>
  </HeadingPairs>
  <TitlesOfParts>
    <vt:vector size="12" baseType="lpstr">
      <vt:lpstr>Calibri</vt:lpstr>
      <vt:lpstr>ＭＳ Ｐゴシック</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Image Group</Company>
  <LinksUpToDate>false</LinksUpToDate>
  <SharedDoc>false</SharedDoc>
  <HyperlinksChanged>false</HyperlinksChanged>
  <AppVersion>15.0030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Neil Cousins</dc:creator>
  <cp:lastModifiedBy>Microsoft Office User</cp:lastModifiedBy>
  <cp:revision>36</cp:revision>
  <dcterms:created xsi:type="dcterms:W3CDTF">2015-11-23T14:58:35Z</dcterms:created>
  <dcterms:modified xsi:type="dcterms:W3CDTF">2017-03-09T16:16:32Z</dcterms:modified>
</cp:coreProperties>
</file>