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
  </p:notesMasterIdLst>
  <p:sldIdLst>
    <p:sldId id="271" r:id="rId2"/>
    <p:sldId id="281" r:id="rId3"/>
    <p:sldId id="272" r:id="rId4"/>
    <p:sldId id="273" r:id="rId5"/>
    <p:sldId id="274" r:id="rId6"/>
    <p:sldId id="275" r:id="rId7"/>
    <p:sldId id="276" r:id="rId8"/>
    <p:sldId id="277" r:id="rId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49"/>
    <p:restoredTop sz="69640" autoAdjust="0"/>
  </p:normalViewPr>
  <p:slideViewPr>
    <p:cSldViewPr snapToGrid="0" snapToObjects="1">
      <p:cViewPr varScale="1">
        <p:scale>
          <a:sx n="81" d="100"/>
          <a:sy n="81" d="100"/>
        </p:scale>
        <p:origin x="2490"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96AD4AF-E01C-4690-B59C-EFF6AF460DE2}" type="datetimeFigureOut">
              <a:rPr lang="en-GB" smtClean="0"/>
              <a:pPr/>
              <a:t>12/02/2016</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48F67E7-F30E-4693-B143-CC2744E56389}" type="slidenum">
              <a:rPr lang="en-GB" smtClean="0"/>
              <a:pPr/>
              <a:t>‹#›</a:t>
            </a:fld>
            <a:endParaRPr lang="en-GB"/>
          </a:p>
        </p:txBody>
      </p:sp>
    </p:spTree>
    <p:extLst>
      <p:ext uri="{BB962C8B-B14F-4D97-AF65-F5344CB8AC3E}">
        <p14:creationId xmlns:p14="http://schemas.microsoft.com/office/powerpoint/2010/main" val="21935653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an optional module. </a:t>
            </a:r>
          </a:p>
          <a:p>
            <a:r>
              <a:rPr lang="en-US" dirty="0" smtClean="0"/>
              <a:t>It should be delivered after the two</a:t>
            </a:r>
            <a:r>
              <a:rPr lang="en-US" baseline="0" dirty="0" smtClean="0"/>
              <a:t> core modules: impulsivity and pressure.</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Use these PowerPoint slides in conjunction with the resource sheet, which provides a module plan and a worksheet for students to use.</a:t>
            </a:r>
          </a:p>
          <a:p>
            <a:r>
              <a:rPr lang="en-US" baseline="0" dirty="0" smtClean="0"/>
              <a:t>The module lasts 30 minutes.</a:t>
            </a:r>
            <a:endParaRPr lang="en-US" dirty="0" smtClean="0"/>
          </a:p>
          <a:p>
            <a:endParaRPr lang="en-GB" dirty="0"/>
          </a:p>
        </p:txBody>
      </p:sp>
      <p:sp>
        <p:nvSpPr>
          <p:cNvPr id="4" name="Slide Number Placeholder 3"/>
          <p:cNvSpPr>
            <a:spLocks noGrp="1"/>
          </p:cNvSpPr>
          <p:nvPr>
            <p:ph type="sldNum" sz="quarter" idx="10"/>
          </p:nvPr>
        </p:nvSpPr>
        <p:spPr/>
        <p:txBody>
          <a:bodyPr/>
          <a:lstStyle/>
          <a:p>
            <a:fld id="{848F67E7-F30E-4693-B143-CC2744E56389}" type="slidenum">
              <a:rPr lang="en-GB" smtClean="0"/>
              <a:pPr/>
              <a:t>1</a:t>
            </a:fld>
            <a:endParaRPr lang="en-GB"/>
          </a:p>
        </p:txBody>
      </p:sp>
    </p:spTree>
    <p:extLst>
      <p:ext uri="{BB962C8B-B14F-4D97-AF65-F5344CB8AC3E}">
        <p14:creationId xmlns:p14="http://schemas.microsoft.com/office/powerpoint/2010/main" val="2182856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Tell students: </a:t>
            </a:r>
          </a:p>
          <a:p>
            <a:r>
              <a:rPr lang="en-US" dirty="0" smtClean="0"/>
              <a:t>This slide highlights</a:t>
            </a:r>
            <a:r>
              <a:rPr lang="en-US" baseline="0" dirty="0" smtClean="0"/>
              <a:t> why drink driving is a problem that affects young people.</a:t>
            </a:r>
            <a:endParaRPr lang="en-US" dirty="0" smtClean="0"/>
          </a:p>
          <a:p>
            <a:r>
              <a:rPr lang="en-US" dirty="0" smtClean="0">
                <a:latin typeface="Arial" pitchFamily="-107" charset="0"/>
                <a:ea typeface="Arial" pitchFamily="-107" charset="0"/>
                <a:cs typeface="Arial" pitchFamily="-107" charset="0"/>
              </a:rPr>
              <a:t>There are around 1,775 deaths</a:t>
            </a:r>
            <a:r>
              <a:rPr lang="en-US" baseline="0" dirty="0" smtClean="0">
                <a:latin typeface="Arial" pitchFamily="-107" charset="0"/>
                <a:ea typeface="Arial" pitchFamily="-107" charset="0"/>
                <a:cs typeface="Arial" pitchFamily="-107" charset="0"/>
              </a:rPr>
              <a:t> on the road each year. Around 14% of these are due to drink driving. That is </a:t>
            </a:r>
            <a:r>
              <a:rPr lang="en-US" dirty="0" smtClean="0">
                <a:latin typeface="Arial" pitchFamily="-107" charset="0"/>
                <a:ea typeface="Arial" pitchFamily="-107" charset="0"/>
                <a:cs typeface="Arial" pitchFamily="-107" charset="0"/>
              </a:rPr>
              <a:t>240 people dying</a:t>
            </a:r>
            <a:r>
              <a:rPr lang="en-US" baseline="0" dirty="0" smtClean="0">
                <a:latin typeface="Arial" pitchFamily="-107" charset="0"/>
                <a:ea typeface="Arial" pitchFamily="-107" charset="0"/>
                <a:cs typeface="Arial" pitchFamily="-107" charset="0"/>
              </a:rPr>
              <a:t> because of alcohol and 8,030 who are injured or seriously injured.</a:t>
            </a:r>
          </a:p>
          <a:p>
            <a:r>
              <a:rPr lang="en-US" b="0" baseline="0" dirty="0" smtClean="0">
                <a:latin typeface="Arial" pitchFamily="-107" charset="0"/>
                <a:ea typeface="Arial" pitchFamily="-107" charset="0"/>
                <a:cs typeface="Arial" pitchFamily="-107" charset="0"/>
              </a:rPr>
              <a:t>Most drink drive deaths and injuries happen at the weekend, and three quarters of people killed or injured are male.</a:t>
            </a:r>
            <a:endParaRPr lang="en-US" b="0" dirty="0" smtClean="0"/>
          </a:p>
          <a:p>
            <a:endParaRPr lang="en-GB" dirty="0" smtClean="0"/>
          </a:p>
          <a:p>
            <a:endParaRPr lang="en-GB" dirty="0" smtClean="0"/>
          </a:p>
          <a:p>
            <a:r>
              <a:rPr lang="en-GB" i="1" dirty="0" smtClean="0"/>
              <a:t>Tutor notes</a:t>
            </a:r>
          </a:p>
          <a:p>
            <a:pPr marL="0" marR="0" indent="0" algn="l" defTabSz="914400" rtl="0" eaLnBrk="1" fontAlgn="auto" latinLnBrk="0" hangingPunct="1">
              <a:lnSpc>
                <a:spcPct val="100000"/>
              </a:lnSpc>
              <a:spcBef>
                <a:spcPts val="0"/>
              </a:spcBef>
              <a:spcAft>
                <a:spcPts val="0"/>
              </a:spcAft>
              <a:buClrTx/>
              <a:buSzTx/>
              <a:buFontTx/>
              <a:buNone/>
              <a:tabLst/>
              <a:defRPr/>
            </a:pPr>
            <a:r>
              <a:rPr lang="en-US" i="1" dirty="0" smtClean="0"/>
              <a:t>These statistics</a:t>
            </a:r>
            <a:r>
              <a:rPr lang="en-US" i="1" baseline="0" dirty="0" smtClean="0"/>
              <a:t> are for 2013 – the most recent drink-drive statistics available. </a:t>
            </a:r>
          </a:p>
          <a:p>
            <a:endParaRPr lang="en-GB" dirty="0"/>
          </a:p>
        </p:txBody>
      </p:sp>
      <p:sp>
        <p:nvSpPr>
          <p:cNvPr id="4" name="Slide Number Placeholder 3"/>
          <p:cNvSpPr>
            <a:spLocks noGrp="1"/>
          </p:cNvSpPr>
          <p:nvPr>
            <p:ph type="sldNum" sz="quarter" idx="10"/>
          </p:nvPr>
        </p:nvSpPr>
        <p:spPr/>
        <p:txBody>
          <a:bodyPr/>
          <a:lstStyle/>
          <a:p>
            <a:fld id="{848F67E7-F30E-4693-B143-CC2744E56389}" type="slidenum">
              <a:rPr lang="en-GB" smtClean="0"/>
              <a:pPr/>
              <a:t>2</a:t>
            </a:fld>
            <a:endParaRPr lang="en-GB"/>
          </a:p>
        </p:txBody>
      </p:sp>
    </p:spTree>
    <p:extLst>
      <p:ext uri="{BB962C8B-B14F-4D97-AF65-F5344CB8AC3E}">
        <p14:creationId xmlns:p14="http://schemas.microsoft.com/office/powerpoint/2010/main" val="17825313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Tell students: </a:t>
            </a:r>
          </a:p>
          <a:p>
            <a:r>
              <a:rPr lang="en-US" baseline="0" dirty="0" smtClean="0"/>
              <a:t>Now that the police have drug screening tests, if you drive after taking drugs your chances of being caught are much much higher. </a:t>
            </a:r>
          </a:p>
          <a:p>
            <a:r>
              <a:rPr lang="en-US" baseline="0" dirty="0" smtClean="0"/>
              <a:t>The legal limit for drugs is very low – so even if you took drugs a few days before you could still be over the drug drive limit.</a:t>
            </a:r>
          </a:p>
          <a:p>
            <a:r>
              <a:rPr lang="en-US" baseline="0" dirty="0" smtClean="0"/>
              <a:t>What happens if you get caught? The same as for alcohol – banned for at least a year, you have a criminal record, and you can have a huge fine and you can be sent to jail.</a:t>
            </a:r>
          </a:p>
          <a:p>
            <a:endParaRPr lang="en-US" baseline="0" dirty="0" smtClean="0"/>
          </a:p>
          <a:p>
            <a:endParaRPr lang="en-US" baseline="0" dirty="0" smtClean="0"/>
          </a:p>
          <a:p>
            <a:r>
              <a:rPr lang="en-US" i="1" baseline="0" dirty="0" smtClean="0"/>
              <a:t>Tutor notes</a:t>
            </a:r>
          </a:p>
          <a:p>
            <a:pPr marL="0" marR="0" indent="0" algn="l" defTabSz="914400" rtl="0" eaLnBrk="1" fontAlgn="auto" latinLnBrk="0" hangingPunct="1">
              <a:lnSpc>
                <a:spcPct val="100000"/>
              </a:lnSpc>
              <a:spcBef>
                <a:spcPts val="0"/>
              </a:spcBef>
              <a:spcAft>
                <a:spcPts val="0"/>
              </a:spcAft>
              <a:buClrTx/>
              <a:buSzTx/>
              <a:buFontTx/>
              <a:buNone/>
              <a:tabLst/>
              <a:defRPr/>
            </a:pPr>
            <a:r>
              <a:rPr lang="en-US" i="1" dirty="0" smtClean="0"/>
              <a:t>The statistics are from</a:t>
            </a:r>
            <a:r>
              <a:rPr lang="en-US" i="1" baseline="0" dirty="0" smtClean="0"/>
              <a:t> the Department for Transport (2015).</a:t>
            </a:r>
          </a:p>
          <a:p>
            <a:endParaRPr lang="en-GB" dirty="0"/>
          </a:p>
        </p:txBody>
      </p:sp>
      <p:sp>
        <p:nvSpPr>
          <p:cNvPr id="4" name="Slide Number Placeholder 3"/>
          <p:cNvSpPr>
            <a:spLocks noGrp="1"/>
          </p:cNvSpPr>
          <p:nvPr>
            <p:ph type="sldNum" sz="quarter" idx="10"/>
          </p:nvPr>
        </p:nvSpPr>
        <p:spPr/>
        <p:txBody>
          <a:bodyPr/>
          <a:lstStyle/>
          <a:p>
            <a:fld id="{848F67E7-F30E-4693-B143-CC2744E56389}" type="slidenum">
              <a:rPr lang="en-GB" smtClean="0"/>
              <a:pPr/>
              <a:t>3</a:t>
            </a:fld>
            <a:endParaRPr lang="en-GB"/>
          </a:p>
        </p:txBody>
      </p:sp>
    </p:spTree>
    <p:extLst>
      <p:ext uri="{BB962C8B-B14F-4D97-AF65-F5344CB8AC3E}">
        <p14:creationId xmlns:p14="http://schemas.microsoft.com/office/powerpoint/2010/main" val="34995355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1" dirty="0" smtClean="0">
                <a:latin typeface="Arial" pitchFamily="-107" charset="0"/>
                <a:ea typeface="ＭＳ Ｐゴシック" pitchFamily="-107" charset="-128"/>
                <a:cs typeface="ＭＳ Ｐゴシック" pitchFamily="-107" charset="-128"/>
              </a:rPr>
              <a:t>Tutor notes</a:t>
            </a:r>
          </a:p>
          <a:p>
            <a:pPr marL="0" marR="0" indent="0" algn="l" defTabSz="914400" rtl="0" eaLnBrk="1" fontAlgn="auto" latinLnBrk="0" hangingPunct="1">
              <a:lnSpc>
                <a:spcPct val="100000"/>
              </a:lnSpc>
              <a:spcBef>
                <a:spcPts val="0"/>
              </a:spcBef>
              <a:spcAft>
                <a:spcPts val="0"/>
              </a:spcAft>
              <a:buClrTx/>
              <a:buSzTx/>
              <a:buFontTx/>
              <a:buNone/>
              <a:tabLst/>
              <a:defRPr/>
            </a:pPr>
            <a:r>
              <a:rPr lang="en-US" i="1" dirty="0" smtClean="0">
                <a:latin typeface="Arial" pitchFamily="-107" charset="0"/>
                <a:ea typeface="ＭＳ Ｐゴシック" pitchFamily="-107" charset="-128"/>
                <a:cs typeface="ＭＳ Ｐゴシック" pitchFamily="-107" charset="-128"/>
              </a:rPr>
              <a:t>This slide is to highlight that people take alcohol and drugs BECAUSE of the physical</a:t>
            </a:r>
            <a:r>
              <a:rPr lang="en-US" i="1" baseline="0" dirty="0" smtClean="0">
                <a:latin typeface="Arial" pitchFamily="-107" charset="0"/>
                <a:ea typeface="ＭＳ Ｐゴシック" pitchFamily="-107" charset="-128"/>
                <a:cs typeface="ＭＳ Ｐゴシック" pitchFamily="-107" charset="-128"/>
              </a:rPr>
              <a:t> and psychological effects they have and so they affect driving too. </a:t>
            </a:r>
          </a:p>
          <a:p>
            <a:pPr marL="0" marR="0" indent="0" algn="l" defTabSz="914400" rtl="0" eaLnBrk="1" fontAlgn="auto" latinLnBrk="0" hangingPunct="1">
              <a:lnSpc>
                <a:spcPct val="100000"/>
              </a:lnSpc>
              <a:spcBef>
                <a:spcPts val="0"/>
              </a:spcBef>
              <a:spcAft>
                <a:spcPts val="0"/>
              </a:spcAft>
              <a:buClrTx/>
              <a:buSzTx/>
              <a:buFontTx/>
              <a:buNone/>
              <a:tabLst/>
              <a:defRPr/>
            </a:pPr>
            <a:endParaRPr lang="en-US" i="1" baseline="0" dirty="0" smtClean="0">
              <a:latin typeface="Arial" pitchFamily="-107" charset="0"/>
              <a:ea typeface="ＭＳ Ｐゴシック" pitchFamily="-107" charset="-128"/>
              <a:cs typeface="ＭＳ Ｐゴシック" pitchFamily="-107"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i="0" baseline="0" dirty="0" smtClean="0">
                <a:latin typeface="Arial" pitchFamily="-107" charset="0"/>
                <a:ea typeface="ＭＳ Ｐゴシック" pitchFamily="-107" charset="-128"/>
                <a:cs typeface="ＭＳ Ｐゴシック" pitchFamily="-107" charset="-128"/>
              </a:rPr>
              <a:t>Ask students: Why do people drink alcohol? What effects does it have on them? </a:t>
            </a:r>
          </a:p>
          <a:p>
            <a:pPr marL="0" marR="0" indent="0" algn="l" defTabSz="914400" rtl="0" eaLnBrk="1" fontAlgn="auto" latinLnBrk="0" hangingPunct="1">
              <a:lnSpc>
                <a:spcPct val="100000"/>
              </a:lnSpc>
              <a:spcBef>
                <a:spcPts val="0"/>
              </a:spcBef>
              <a:spcAft>
                <a:spcPts val="0"/>
              </a:spcAft>
              <a:buClrTx/>
              <a:buSzTx/>
              <a:buFontTx/>
              <a:buNone/>
              <a:tabLst/>
              <a:defRPr/>
            </a:pPr>
            <a:endParaRPr lang="en-US" i="0" baseline="0" dirty="0" smtClean="0">
              <a:latin typeface="Arial" pitchFamily="-107" charset="0"/>
              <a:ea typeface="ＭＳ Ｐゴシック" pitchFamily="-107" charset="-128"/>
              <a:cs typeface="ＭＳ Ｐゴシック" pitchFamily="-107"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i="1" baseline="0" dirty="0" smtClean="0">
                <a:latin typeface="Arial" pitchFamily="-107" charset="0"/>
                <a:ea typeface="ＭＳ Ｐゴシック" pitchFamily="-107" charset="-128"/>
                <a:cs typeface="ＭＳ Ｐゴシック" pitchFamily="-107" charset="-128"/>
              </a:rPr>
              <a:t>Click for the next text to appear</a:t>
            </a:r>
          </a:p>
          <a:p>
            <a:pPr marL="0" marR="0" indent="0" algn="l" defTabSz="914400" rtl="0" eaLnBrk="1" fontAlgn="auto" latinLnBrk="0" hangingPunct="1">
              <a:lnSpc>
                <a:spcPct val="100000"/>
              </a:lnSpc>
              <a:spcBef>
                <a:spcPts val="0"/>
              </a:spcBef>
              <a:spcAft>
                <a:spcPts val="0"/>
              </a:spcAft>
              <a:buClrTx/>
              <a:buSzTx/>
              <a:buFontTx/>
              <a:buNone/>
              <a:tabLst/>
              <a:defRPr/>
            </a:pPr>
            <a:endParaRPr lang="en-US" i="0" baseline="0" dirty="0" smtClean="0">
              <a:latin typeface="Arial" pitchFamily="-107" charset="0"/>
              <a:ea typeface="ＭＳ Ｐゴシック" pitchFamily="-107" charset="-128"/>
              <a:cs typeface="ＭＳ Ｐゴシック" pitchFamily="-107"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i="0" baseline="0" dirty="0" smtClean="0">
                <a:latin typeface="Arial" pitchFamily="-107" charset="0"/>
                <a:ea typeface="ＭＳ Ｐゴシック" pitchFamily="-107" charset="-128"/>
                <a:cs typeface="ＭＳ Ｐゴシック" pitchFamily="-107" charset="-128"/>
              </a:rPr>
              <a:t>Ask students: If that’s the effect it has on people, what do you think it does to your driving? </a:t>
            </a:r>
          </a:p>
          <a:p>
            <a:pPr marL="0" marR="0" indent="0" algn="l" defTabSz="914400" rtl="0" eaLnBrk="1" fontAlgn="auto" latinLnBrk="0" hangingPunct="1">
              <a:lnSpc>
                <a:spcPct val="100000"/>
              </a:lnSpc>
              <a:spcBef>
                <a:spcPts val="0"/>
              </a:spcBef>
              <a:spcAft>
                <a:spcPts val="0"/>
              </a:spcAft>
              <a:buClrTx/>
              <a:buSzTx/>
              <a:buFontTx/>
              <a:buNone/>
              <a:tabLst/>
              <a:defRPr/>
            </a:pPr>
            <a:r>
              <a:rPr lang="en-US" i="1" baseline="0" dirty="0" smtClean="0">
                <a:latin typeface="Arial" pitchFamily="-107" charset="0"/>
                <a:ea typeface="ＭＳ Ｐゴシック" pitchFamily="-107" charset="-128"/>
                <a:cs typeface="ＭＳ Ｐゴシック" pitchFamily="-107" charset="-128"/>
              </a:rPr>
              <a:t>The next click reveals the answers.</a:t>
            </a:r>
          </a:p>
          <a:p>
            <a:pPr marL="0" marR="0" indent="0" algn="l" defTabSz="914400" rtl="0" eaLnBrk="1" fontAlgn="auto" latinLnBrk="0" hangingPunct="1">
              <a:lnSpc>
                <a:spcPct val="100000"/>
              </a:lnSpc>
              <a:spcBef>
                <a:spcPts val="0"/>
              </a:spcBef>
              <a:spcAft>
                <a:spcPts val="0"/>
              </a:spcAft>
              <a:buClrTx/>
              <a:buSzTx/>
              <a:buFontTx/>
              <a:buNone/>
              <a:tabLst/>
              <a:defRPr/>
            </a:pPr>
            <a:r>
              <a:rPr lang="en-US" i="0" baseline="0" dirty="0" smtClean="0">
                <a:latin typeface="Arial" pitchFamily="-107" charset="0"/>
                <a:ea typeface="ＭＳ Ｐゴシック" pitchFamily="-107" charset="-128"/>
                <a:cs typeface="ＭＳ Ｐゴシック" pitchFamily="-107" charset="-128"/>
              </a:rPr>
              <a:t>Tell students: this means that if you drink-drive you are a risk to yourself and others.</a:t>
            </a:r>
          </a:p>
          <a:p>
            <a:pPr marL="0" marR="0" indent="0" algn="l" defTabSz="914400" rtl="0" eaLnBrk="1" fontAlgn="auto" latinLnBrk="0" hangingPunct="1">
              <a:lnSpc>
                <a:spcPct val="100000"/>
              </a:lnSpc>
              <a:spcBef>
                <a:spcPts val="0"/>
              </a:spcBef>
              <a:spcAft>
                <a:spcPts val="0"/>
              </a:spcAft>
              <a:buClrTx/>
              <a:buSzTx/>
              <a:buFontTx/>
              <a:buNone/>
              <a:tabLst/>
              <a:defRPr/>
            </a:pPr>
            <a:endParaRPr lang="en-US" i="0" baseline="0" dirty="0" smtClean="0">
              <a:latin typeface="Arial" pitchFamily="-107" charset="0"/>
              <a:ea typeface="ＭＳ Ｐゴシック" pitchFamily="-107" charset="-128"/>
              <a:cs typeface="ＭＳ Ｐゴシック" pitchFamily="-107" charset="-128"/>
            </a:endParaRPr>
          </a:p>
        </p:txBody>
      </p:sp>
      <p:sp>
        <p:nvSpPr>
          <p:cNvPr id="4" name="Slide Number Placeholder 3"/>
          <p:cNvSpPr>
            <a:spLocks noGrp="1"/>
          </p:cNvSpPr>
          <p:nvPr>
            <p:ph type="sldNum" sz="quarter" idx="10"/>
          </p:nvPr>
        </p:nvSpPr>
        <p:spPr/>
        <p:txBody>
          <a:bodyPr/>
          <a:lstStyle/>
          <a:p>
            <a:fld id="{848F67E7-F30E-4693-B143-CC2744E56389}" type="slidenum">
              <a:rPr lang="en-GB" smtClean="0"/>
              <a:pPr/>
              <a:t>4</a:t>
            </a:fld>
            <a:endParaRPr lang="en-GB"/>
          </a:p>
        </p:txBody>
      </p:sp>
    </p:spTree>
    <p:extLst>
      <p:ext uri="{BB962C8B-B14F-4D97-AF65-F5344CB8AC3E}">
        <p14:creationId xmlns:p14="http://schemas.microsoft.com/office/powerpoint/2010/main" val="11624200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1" dirty="0" smtClean="0">
                <a:latin typeface="Arial" pitchFamily="-107" charset="0"/>
                <a:ea typeface="ＭＳ Ｐゴシック" pitchFamily="-107" charset="-128"/>
                <a:cs typeface="ＭＳ Ｐゴシック" pitchFamily="-107" charset="-128"/>
              </a:rPr>
              <a:t>Tutor notes</a:t>
            </a:r>
          </a:p>
          <a:p>
            <a:pPr marL="0" marR="0" indent="0" algn="l" defTabSz="914400" rtl="0" eaLnBrk="1" fontAlgn="auto" latinLnBrk="0" hangingPunct="1">
              <a:lnSpc>
                <a:spcPct val="100000"/>
              </a:lnSpc>
              <a:spcBef>
                <a:spcPts val="0"/>
              </a:spcBef>
              <a:spcAft>
                <a:spcPts val="0"/>
              </a:spcAft>
              <a:buClrTx/>
              <a:buSzTx/>
              <a:buFontTx/>
              <a:buNone/>
              <a:tabLst/>
              <a:defRPr/>
            </a:pPr>
            <a:r>
              <a:rPr lang="en-US" i="1" dirty="0" smtClean="0">
                <a:latin typeface="Arial" pitchFamily="-107" charset="0"/>
                <a:ea typeface="ＭＳ Ｐゴシック" pitchFamily="-107" charset="-128"/>
                <a:cs typeface="ＭＳ Ｐゴシック" pitchFamily="-107" charset="-128"/>
              </a:rPr>
              <a:t>This slide is to make sure students know what the legal drink-drive</a:t>
            </a:r>
            <a:r>
              <a:rPr lang="en-US" i="1" baseline="0" dirty="0" smtClean="0">
                <a:latin typeface="Arial" pitchFamily="-107" charset="0"/>
                <a:ea typeface="ＭＳ Ｐゴシック" pitchFamily="-107" charset="-128"/>
                <a:cs typeface="ＭＳ Ｐゴシック" pitchFamily="-107" charset="-128"/>
              </a:rPr>
              <a:t> limit is and to know when they are safe to drive after drinking.</a:t>
            </a:r>
          </a:p>
          <a:p>
            <a:pPr marL="0" marR="0" indent="0" algn="l" defTabSz="914400" rtl="0" eaLnBrk="1" fontAlgn="auto" latinLnBrk="0" hangingPunct="1">
              <a:lnSpc>
                <a:spcPct val="100000"/>
              </a:lnSpc>
              <a:spcBef>
                <a:spcPts val="0"/>
              </a:spcBef>
              <a:spcAft>
                <a:spcPts val="0"/>
              </a:spcAft>
              <a:buClrTx/>
              <a:buSzTx/>
              <a:buFontTx/>
              <a:buNone/>
              <a:tabLst/>
              <a:defRPr/>
            </a:pPr>
            <a:endParaRPr lang="en-US" i="1" baseline="0" dirty="0" smtClean="0">
              <a:latin typeface="Arial" pitchFamily="-107" charset="0"/>
              <a:ea typeface="ＭＳ Ｐゴシック" pitchFamily="-107" charset="-128"/>
              <a:cs typeface="ＭＳ Ｐゴシック" pitchFamily="-107"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i="0" baseline="0" dirty="0" smtClean="0">
                <a:latin typeface="Arial" pitchFamily="-107" charset="0"/>
                <a:ea typeface="ＭＳ Ｐゴシック" pitchFamily="-107" charset="-128"/>
                <a:cs typeface="ＭＳ Ｐゴシック" pitchFamily="-107" charset="-128"/>
              </a:rPr>
              <a:t>Ask students: What is the legal drink-drive limit?</a:t>
            </a:r>
          </a:p>
          <a:p>
            <a:r>
              <a:rPr lang="en-US" dirty="0" smtClean="0">
                <a:latin typeface="Arial" pitchFamily="-107" charset="0"/>
                <a:ea typeface="ＭＳ Ｐゴシック" pitchFamily="-107" charset="-128"/>
                <a:cs typeface="ＭＳ Ｐゴシック" pitchFamily="-107" charset="-128"/>
              </a:rPr>
              <a:t>Tell students:</a:t>
            </a:r>
            <a:r>
              <a:rPr lang="en-US" baseline="0" dirty="0" smtClean="0">
                <a:latin typeface="Arial" pitchFamily="-107" charset="0"/>
                <a:ea typeface="ＭＳ Ｐゴシック" pitchFamily="-107" charset="-128"/>
                <a:cs typeface="ＭＳ Ｐゴシック" pitchFamily="-107" charset="-128"/>
              </a:rPr>
              <a:t> </a:t>
            </a:r>
            <a:r>
              <a:rPr lang="en-US" dirty="0" smtClean="0">
                <a:latin typeface="Arial" pitchFamily="-107" charset="0"/>
                <a:ea typeface="ＭＳ Ｐゴシック" pitchFamily="-107" charset="-128"/>
                <a:cs typeface="ＭＳ Ｐゴシック" pitchFamily="-107" charset="-128"/>
              </a:rPr>
              <a:t>80 </a:t>
            </a:r>
            <a:r>
              <a:rPr lang="en-US" dirty="0" err="1" smtClean="0">
                <a:latin typeface="Arial" pitchFamily="-107" charset="0"/>
                <a:ea typeface="ＭＳ Ｐゴシック" pitchFamily="-107" charset="-128"/>
                <a:cs typeface="ＭＳ Ｐゴシック" pitchFamily="-107" charset="-128"/>
              </a:rPr>
              <a:t>milligrammes</a:t>
            </a:r>
            <a:r>
              <a:rPr lang="en-US" dirty="0" smtClean="0">
                <a:latin typeface="Arial" pitchFamily="-107" charset="0"/>
                <a:ea typeface="ＭＳ Ｐゴシック" pitchFamily="-107" charset="-128"/>
                <a:cs typeface="ＭＳ Ｐゴシック" pitchFamily="-107" charset="-128"/>
              </a:rPr>
              <a:t> of alcohol per 100 </a:t>
            </a:r>
            <a:r>
              <a:rPr lang="en-US" dirty="0" err="1" smtClean="0">
                <a:latin typeface="Arial" pitchFamily="-107" charset="0"/>
                <a:ea typeface="ＭＳ Ｐゴシック" pitchFamily="-107" charset="-128"/>
                <a:cs typeface="ＭＳ Ｐゴシック" pitchFamily="-107" charset="-128"/>
              </a:rPr>
              <a:t>millilitres</a:t>
            </a:r>
            <a:r>
              <a:rPr lang="en-US" dirty="0" smtClean="0">
                <a:latin typeface="Arial" pitchFamily="-107" charset="0"/>
                <a:ea typeface="ＭＳ Ｐゴシック" pitchFamily="-107" charset="-128"/>
                <a:cs typeface="ＭＳ Ｐゴシック" pitchFamily="-107" charset="-128"/>
              </a:rPr>
              <a:t> of blood</a:t>
            </a:r>
            <a:r>
              <a:rPr lang="en-US" baseline="0" dirty="0" smtClean="0">
                <a:latin typeface="Lucida Grande" pitchFamily="-107" charset="0"/>
                <a:ea typeface="ＭＳ Ｐゴシック" pitchFamily="-107" charset="-128"/>
                <a:cs typeface="ＭＳ Ｐゴシック" pitchFamily="-107" charset="-128"/>
              </a:rPr>
              <a:t>. </a:t>
            </a:r>
            <a:r>
              <a:rPr lang="en-US" dirty="0" smtClean="0">
                <a:latin typeface="Arial" pitchFamily="-107" charset="0"/>
                <a:ea typeface="ＭＳ Ｐゴシック" pitchFamily="-107" charset="-128"/>
                <a:cs typeface="ＭＳ Ｐゴシック" pitchFamily="-107" charset="-128"/>
              </a:rPr>
              <a:t>This is approximately 4 units of alcohol, where 1 unit is:</a:t>
            </a:r>
          </a:p>
          <a:p>
            <a:pPr lvl="2">
              <a:buFontTx/>
              <a:buChar char="•"/>
            </a:pPr>
            <a:r>
              <a:rPr lang="en-US" dirty="0" smtClean="0">
                <a:latin typeface="Arial" pitchFamily="-107" charset="0"/>
                <a:ea typeface="ＭＳ Ｐゴシック" pitchFamily="-107" charset="-128"/>
              </a:rPr>
              <a:t>1/2 pint of weak lager.</a:t>
            </a:r>
          </a:p>
          <a:p>
            <a:pPr lvl="2">
              <a:buFontTx/>
              <a:buChar char="•"/>
            </a:pPr>
            <a:r>
              <a:rPr lang="en-US" dirty="0" smtClean="0">
                <a:latin typeface="Arial" pitchFamily="-107" charset="0"/>
                <a:ea typeface="ＭＳ Ｐゴシック" pitchFamily="-107" charset="-128"/>
              </a:rPr>
              <a:t>1/3 pint of strong lager.</a:t>
            </a:r>
          </a:p>
          <a:p>
            <a:pPr lvl="2">
              <a:buFontTx/>
              <a:buChar char="•"/>
            </a:pPr>
            <a:r>
              <a:rPr lang="en-US" i="0" baseline="0" dirty="0" smtClean="0">
                <a:latin typeface="Arial" pitchFamily="-107" charset="0"/>
                <a:ea typeface="ＭＳ Ｐゴシック" pitchFamily="-107" charset="-128"/>
                <a:cs typeface="ＭＳ Ｐゴシック" pitchFamily="-107" charset="-128"/>
              </a:rPr>
              <a:t>1 shot of spirits</a:t>
            </a:r>
          </a:p>
          <a:p>
            <a:pPr lvl="2">
              <a:buFontTx/>
              <a:buChar char="•"/>
            </a:pPr>
            <a:r>
              <a:rPr lang="en-US" i="0" baseline="0" dirty="0" smtClean="0">
                <a:latin typeface="Arial" pitchFamily="-107" charset="0"/>
                <a:ea typeface="ＭＳ Ｐゴシック" pitchFamily="-107" charset="-128"/>
                <a:cs typeface="ＭＳ Ｐゴシック" pitchFamily="-107" charset="-128"/>
              </a:rPr>
              <a:t>1 very small glass of wine.</a:t>
            </a:r>
          </a:p>
          <a:p>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i="0" baseline="0" dirty="0" smtClean="0">
                <a:latin typeface="+mn-lt"/>
                <a:ea typeface="+mn-ea"/>
                <a:cs typeface="+mn-cs"/>
              </a:rPr>
              <a:t>Ask students: How long does a unit stay in your blood?</a:t>
            </a:r>
          </a:p>
          <a:p>
            <a:pPr marL="0" marR="0" indent="0" algn="l" defTabSz="914400" rtl="0" eaLnBrk="1" fontAlgn="auto" latinLnBrk="0" hangingPunct="1">
              <a:lnSpc>
                <a:spcPct val="100000"/>
              </a:lnSpc>
              <a:spcBef>
                <a:spcPts val="0"/>
              </a:spcBef>
              <a:spcAft>
                <a:spcPts val="0"/>
              </a:spcAft>
              <a:buClrTx/>
              <a:buSzTx/>
              <a:buFontTx/>
              <a:buNone/>
              <a:tabLst/>
              <a:defRPr/>
            </a:pPr>
            <a:endParaRPr lang="en-GB" i="0" baseline="0" dirty="0" smtClean="0">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i="1" baseline="0" dirty="0" smtClean="0">
                <a:latin typeface="+mn-lt"/>
                <a:ea typeface="+mn-ea"/>
                <a:cs typeface="+mn-cs"/>
              </a:rPr>
              <a:t>Text appears on click</a:t>
            </a:r>
          </a:p>
          <a:p>
            <a:pPr marL="0" marR="0" indent="0" algn="l" defTabSz="914400" rtl="0" eaLnBrk="1" fontAlgn="auto" latinLnBrk="0" hangingPunct="1">
              <a:lnSpc>
                <a:spcPct val="100000"/>
              </a:lnSpc>
              <a:spcBef>
                <a:spcPts val="0"/>
              </a:spcBef>
              <a:spcAft>
                <a:spcPts val="0"/>
              </a:spcAft>
              <a:buClrTx/>
              <a:buSzTx/>
              <a:buFontTx/>
              <a:buNone/>
              <a:tabLst/>
              <a:defRPr/>
            </a:pPr>
            <a:r>
              <a:rPr lang="en-GB" i="0" baseline="0" dirty="0" smtClean="0">
                <a:latin typeface="+mn-lt"/>
                <a:ea typeface="+mn-ea"/>
                <a:cs typeface="+mn-cs"/>
              </a:rPr>
              <a:t>Tell students: There are so many things that affect how long alcohol stays in your blood it’s impossible to know for sure.</a:t>
            </a:r>
          </a:p>
          <a:p>
            <a:pPr marL="0" marR="0" indent="0" algn="l" defTabSz="914400" rtl="0" eaLnBrk="1" fontAlgn="auto" latinLnBrk="0" hangingPunct="1">
              <a:lnSpc>
                <a:spcPct val="100000"/>
              </a:lnSpc>
              <a:spcBef>
                <a:spcPts val="0"/>
              </a:spcBef>
              <a:spcAft>
                <a:spcPts val="0"/>
              </a:spcAft>
              <a:buClrTx/>
              <a:buSzTx/>
              <a:buFontTx/>
              <a:buNone/>
              <a:tabLst/>
              <a:defRPr/>
            </a:pPr>
            <a:endParaRPr lang="en-GB" i="0" baseline="0" dirty="0" smtClean="0">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i="1" baseline="0" dirty="0" smtClean="0">
                <a:latin typeface="+mn-lt"/>
                <a:ea typeface="+mn-ea"/>
                <a:cs typeface="+mn-cs"/>
              </a:rPr>
              <a:t>Text appears on click</a:t>
            </a:r>
          </a:p>
          <a:p>
            <a:pPr marL="0" marR="0" indent="0" algn="l" defTabSz="914400" rtl="0" eaLnBrk="1" fontAlgn="auto" latinLnBrk="0" hangingPunct="1">
              <a:lnSpc>
                <a:spcPct val="100000"/>
              </a:lnSpc>
              <a:spcBef>
                <a:spcPts val="0"/>
              </a:spcBef>
              <a:spcAft>
                <a:spcPts val="0"/>
              </a:spcAft>
              <a:buClrTx/>
              <a:buSzTx/>
              <a:buFontTx/>
              <a:buNone/>
              <a:tabLst/>
              <a:defRPr/>
            </a:pPr>
            <a:r>
              <a:rPr lang="en-GB" i="0" baseline="0" dirty="0" smtClean="0">
                <a:latin typeface="+mn-lt"/>
                <a:ea typeface="+mn-ea"/>
                <a:cs typeface="+mn-cs"/>
              </a:rPr>
              <a:t>Tell students: The only safe decision is not to drink at all if you are driving. You also need to be careful that you are not still over the limit the next morning. It takes about an hour to be free of each unit of alcohol from when you STOP drinking.</a:t>
            </a:r>
            <a:endParaRPr lang="en-US" i="0" baseline="0" dirty="0" smtClean="0">
              <a:latin typeface="Arial" pitchFamily="-107" charset="0"/>
              <a:ea typeface="ＭＳ Ｐゴシック" pitchFamily="-107" charset="-128"/>
              <a:cs typeface="ＭＳ Ｐゴシック" pitchFamily="-107" charset="-128"/>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i="0" baseline="0" dirty="0" smtClean="0">
              <a:latin typeface="Arial" pitchFamily="-107" charset="0"/>
              <a:ea typeface="ＭＳ Ｐゴシック" pitchFamily="-107" charset="-128"/>
              <a:cs typeface="ＭＳ Ｐゴシック" pitchFamily="-107" charset="-128"/>
            </a:endParaRPr>
          </a:p>
          <a:p>
            <a:endParaRPr lang="en-GB" dirty="0"/>
          </a:p>
        </p:txBody>
      </p:sp>
      <p:sp>
        <p:nvSpPr>
          <p:cNvPr id="4" name="Slide Number Placeholder 3"/>
          <p:cNvSpPr>
            <a:spLocks noGrp="1"/>
          </p:cNvSpPr>
          <p:nvPr>
            <p:ph type="sldNum" sz="quarter" idx="10"/>
          </p:nvPr>
        </p:nvSpPr>
        <p:spPr/>
        <p:txBody>
          <a:bodyPr/>
          <a:lstStyle/>
          <a:p>
            <a:fld id="{848F67E7-F30E-4693-B143-CC2744E56389}" type="slidenum">
              <a:rPr lang="en-GB" smtClean="0"/>
              <a:pPr/>
              <a:t>5</a:t>
            </a:fld>
            <a:endParaRPr lang="en-GB"/>
          </a:p>
        </p:txBody>
      </p:sp>
    </p:spTree>
    <p:extLst>
      <p:ext uri="{BB962C8B-B14F-4D97-AF65-F5344CB8AC3E}">
        <p14:creationId xmlns:p14="http://schemas.microsoft.com/office/powerpoint/2010/main" val="14325619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smtClean="0"/>
              <a:t>Tutor notes: This is a small-group</a:t>
            </a:r>
            <a:r>
              <a:rPr lang="en-US" i="1" baseline="0" dirty="0" smtClean="0"/>
              <a:t> activity to discuss the Dan case study.  It lasts around 10 minutes.</a:t>
            </a:r>
          </a:p>
          <a:p>
            <a:endParaRPr lang="en-US" baseline="0" dirty="0" smtClean="0"/>
          </a:p>
          <a:p>
            <a:r>
              <a:rPr lang="en-US" baseline="0" dirty="0" smtClean="0"/>
              <a:t>Tell students: In your groups, read the case study and answer the questions. After about 5 minutes I’ll ask each group to feed back what you discussed.</a:t>
            </a:r>
            <a:endParaRPr lang="en-US" dirty="0"/>
          </a:p>
        </p:txBody>
      </p:sp>
      <p:sp>
        <p:nvSpPr>
          <p:cNvPr id="4" name="Slide Number Placeholder 3"/>
          <p:cNvSpPr>
            <a:spLocks noGrp="1"/>
          </p:cNvSpPr>
          <p:nvPr>
            <p:ph type="sldNum" sz="quarter" idx="10"/>
          </p:nvPr>
        </p:nvSpPr>
        <p:spPr/>
        <p:txBody>
          <a:bodyPr/>
          <a:lstStyle/>
          <a:p>
            <a:fld id="{848F67E7-F30E-4693-B143-CC2744E56389}" type="slidenum">
              <a:rPr lang="en-GB" smtClean="0"/>
              <a:pPr/>
              <a:t>6</a:t>
            </a:fld>
            <a:endParaRPr lang="en-GB"/>
          </a:p>
        </p:txBody>
      </p:sp>
    </p:spTree>
    <p:extLst>
      <p:ext uri="{BB962C8B-B14F-4D97-AF65-F5344CB8AC3E}">
        <p14:creationId xmlns:p14="http://schemas.microsoft.com/office/powerpoint/2010/main" val="2515995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i="1" baseline="0" dirty="0" smtClean="0">
                <a:ea typeface="ＭＳ Ｐゴシック" charset="-128"/>
                <a:cs typeface="ＭＳ Ｐゴシック" charset="-128"/>
              </a:rPr>
              <a:t>Tutor notes: This is an individual worksheet activity. Allow around 10 minutes.</a:t>
            </a:r>
          </a:p>
          <a:p>
            <a:pPr eaLnBrk="1" hangingPunct="1"/>
            <a:endParaRPr lang="en-US" baseline="0" dirty="0" smtClean="0">
              <a:ea typeface="ＭＳ Ｐゴシック" charset="-128"/>
              <a:cs typeface="ＭＳ Ｐゴシック" charset="-128"/>
            </a:endParaRPr>
          </a:p>
          <a:p>
            <a:pPr eaLnBrk="1" hangingPunct="1"/>
            <a:r>
              <a:rPr lang="en-US" baseline="0" dirty="0" smtClean="0">
                <a:ea typeface="ＭＳ Ｐゴシック" charset="-128"/>
                <a:cs typeface="ＭＳ Ｐゴシック" charset="-128"/>
              </a:rPr>
              <a:t>Tell students: On your worksheet you can see two sets of boxes. On the left side is a list of situations and on the right side is a list of actions. For each situation, draw an arrow to the action you will take. You can pick more than one action for each situation and you don’t need to use all the actions. There is also a box for you to write in your own ideas of the actions you will take.</a:t>
            </a:r>
          </a:p>
          <a:p>
            <a:pPr eaLnBrk="1" hangingPunct="1"/>
            <a:endParaRPr lang="en-US" baseline="0" dirty="0" smtClean="0">
              <a:ea typeface="ＭＳ Ｐゴシック" charset="-128"/>
              <a:cs typeface="ＭＳ Ｐゴシック" charset="-128"/>
            </a:endParaRPr>
          </a:p>
          <a:p>
            <a:pPr eaLnBrk="1" hangingPunct="1"/>
            <a:r>
              <a:rPr lang="en-US" baseline="0" dirty="0" smtClean="0">
                <a:ea typeface="ＭＳ Ｐゴシック" charset="-128"/>
                <a:cs typeface="ＭＳ Ｐゴシック" charset="-128"/>
              </a:rPr>
              <a:t>Ask students: What did you put? </a:t>
            </a:r>
          </a:p>
          <a:p>
            <a:endParaRPr lang="en-GB" dirty="0"/>
          </a:p>
        </p:txBody>
      </p:sp>
      <p:sp>
        <p:nvSpPr>
          <p:cNvPr id="4" name="Slide Number Placeholder 3"/>
          <p:cNvSpPr>
            <a:spLocks noGrp="1"/>
          </p:cNvSpPr>
          <p:nvPr>
            <p:ph type="sldNum" sz="quarter" idx="10"/>
          </p:nvPr>
        </p:nvSpPr>
        <p:spPr/>
        <p:txBody>
          <a:bodyPr/>
          <a:lstStyle/>
          <a:p>
            <a:fld id="{848F67E7-F30E-4693-B143-CC2744E56389}" type="slidenum">
              <a:rPr lang="en-GB" smtClean="0"/>
              <a:pPr/>
              <a:t>7</a:t>
            </a:fld>
            <a:endParaRPr lang="en-GB"/>
          </a:p>
        </p:txBody>
      </p:sp>
    </p:spTree>
    <p:extLst>
      <p:ext uri="{BB962C8B-B14F-4D97-AF65-F5344CB8AC3E}">
        <p14:creationId xmlns:p14="http://schemas.microsoft.com/office/powerpoint/2010/main" val="11557735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Finish the session by </a:t>
            </a:r>
            <a:r>
              <a:rPr lang="en-US" dirty="0" err="1" smtClean="0"/>
              <a:t>summarising</a:t>
            </a:r>
            <a:r>
              <a:rPr lang="en-US" baseline="0" dirty="0" smtClean="0"/>
              <a:t> the main points.</a:t>
            </a:r>
          </a:p>
          <a:p>
            <a:endParaRPr lang="en-US" baseline="0" dirty="0" smtClean="0"/>
          </a:p>
          <a:p>
            <a:pPr>
              <a:buFont typeface="Arial"/>
              <a:buChar char="•"/>
            </a:pPr>
            <a:r>
              <a:rPr lang="en-US" baseline="0" dirty="0" smtClean="0"/>
              <a:t> Driving under the influence of drugs or alcohol is illegal and increases your risk of crashing.</a:t>
            </a:r>
          </a:p>
          <a:p>
            <a:pPr>
              <a:buFont typeface="Arial"/>
              <a:buChar char="•"/>
            </a:pPr>
            <a:r>
              <a:rPr lang="en-US" baseline="0" dirty="0" smtClean="0"/>
              <a:t> You can still be over the limit the morning after.</a:t>
            </a:r>
          </a:p>
          <a:p>
            <a:pPr>
              <a:buFont typeface="Arial"/>
              <a:buChar char="•"/>
            </a:pPr>
            <a:r>
              <a:rPr lang="en-US" baseline="0" dirty="0" smtClean="0"/>
              <a:t> Don’t drive after taking drugs or alcohol and don’t let your friends do so.</a:t>
            </a:r>
          </a:p>
          <a:p>
            <a:pPr>
              <a:buFont typeface="Arial"/>
              <a:buChar char="•"/>
            </a:pPr>
            <a:r>
              <a:rPr lang="en-US" baseline="0" dirty="0" smtClean="0"/>
              <a:t> Don’t take a lift from somebody who has taken drugs or drunk alcohol.</a:t>
            </a:r>
          </a:p>
          <a:p>
            <a:endParaRPr lang="en-GB" dirty="0"/>
          </a:p>
        </p:txBody>
      </p:sp>
      <p:sp>
        <p:nvSpPr>
          <p:cNvPr id="4" name="Slide Number Placeholder 3"/>
          <p:cNvSpPr>
            <a:spLocks noGrp="1"/>
          </p:cNvSpPr>
          <p:nvPr>
            <p:ph type="sldNum" sz="quarter" idx="10"/>
          </p:nvPr>
        </p:nvSpPr>
        <p:spPr/>
        <p:txBody>
          <a:bodyPr/>
          <a:lstStyle/>
          <a:p>
            <a:fld id="{848F67E7-F30E-4693-B143-CC2744E56389}" type="slidenum">
              <a:rPr lang="en-GB" smtClean="0"/>
              <a:pPr/>
              <a:t>8</a:t>
            </a:fld>
            <a:endParaRPr lang="en-GB"/>
          </a:p>
        </p:txBody>
      </p:sp>
    </p:spTree>
    <p:extLst>
      <p:ext uri="{BB962C8B-B14F-4D97-AF65-F5344CB8AC3E}">
        <p14:creationId xmlns:p14="http://schemas.microsoft.com/office/powerpoint/2010/main" val="13257881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FC695212-70A6-2546-B457-61C1F76F1F32}" type="datetimeFigureOut">
              <a:rPr lang="en-US" smtClean="0"/>
              <a:pPr/>
              <a:t>2/12/2016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CF9981-FCBF-2546-B2D5-7F88E8B8D545}" type="slidenum">
              <a:rPr lang="en-US" smtClean="0"/>
              <a:pPr/>
              <a:t>‹#›</a:t>
            </a:fld>
            <a:endParaRPr lang="en-US"/>
          </a:p>
        </p:txBody>
      </p:sp>
    </p:spTree>
    <p:extLst>
      <p:ext uri="{BB962C8B-B14F-4D97-AF65-F5344CB8AC3E}">
        <p14:creationId xmlns:p14="http://schemas.microsoft.com/office/powerpoint/2010/main" val="3171410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FC695212-70A6-2546-B457-61C1F76F1F32}" type="datetimeFigureOut">
              <a:rPr lang="en-US" smtClean="0"/>
              <a:pPr/>
              <a:t>2/12/2016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CF9981-FCBF-2546-B2D5-7F88E8B8D545}" type="slidenum">
              <a:rPr lang="en-US" smtClean="0"/>
              <a:pPr/>
              <a:t>‹#›</a:t>
            </a:fld>
            <a:endParaRPr lang="en-US"/>
          </a:p>
        </p:txBody>
      </p:sp>
    </p:spTree>
    <p:extLst>
      <p:ext uri="{BB962C8B-B14F-4D97-AF65-F5344CB8AC3E}">
        <p14:creationId xmlns:p14="http://schemas.microsoft.com/office/powerpoint/2010/main" val="27384736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FC695212-70A6-2546-B457-61C1F76F1F32}" type="datetimeFigureOut">
              <a:rPr lang="en-US" smtClean="0"/>
              <a:pPr/>
              <a:t>2/12/2016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CF9981-FCBF-2546-B2D5-7F88E8B8D545}" type="slidenum">
              <a:rPr lang="en-US" smtClean="0"/>
              <a:pPr/>
              <a:t>‹#›</a:t>
            </a:fld>
            <a:endParaRPr lang="en-US"/>
          </a:p>
        </p:txBody>
      </p:sp>
    </p:spTree>
    <p:extLst>
      <p:ext uri="{BB962C8B-B14F-4D97-AF65-F5344CB8AC3E}">
        <p14:creationId xmlns:p14="http://schemas.microsoft.com/office/powerpoint/2010/main" val="30592301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FC695212-70A6-2546-B457-61C1F76F1F32}" type="datetimeFigureOut">
              <a:rPr lang="en-US" smtClean="0"/>
              <a:pPr/>
              <a:t>2/12/2016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CF9981-FCBF-2546-B2D5-7F88E8B8D545}" type="slidenum">
              <a:rPr lang="en-US" smtClean="0"/>
              <a:pPr/>
              <a:t>‹#›</a:t>
            </a:fld>
            <a:endParaRPr lang="en-US"/>
          </a:p>
        </p:txBody>
      </p:sp>
    </p:spTree>
    <p:extLst>
      <p:ext uri="{BB962C8B-B14F-4D97-AF65-F5344CB8AC3E}">
        <p14:creationId xmlns:p14="http://schemas.microsoft.com/office/powerpoint/2010/main" val="23625739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FC695212-70A6-2546-B457-61C1F76F1F32}" type="datetimeFigureOut">
              <a:rPr lang="en-US" smtClean="0"/>
              <a:pPr/>
              <a:t>2/12/2016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CF9981-FCBF-2546-B2D5-7F88E8B8D545}" type="slidenum">
              <a:rPr lang="en-US" smtClean="0"/>
              <a:pPr/>
              <a:t>‹#›</a:t>
            </a:fld>
            <a:endParaRPr lang="en-US"/>
          </a:p>
        </p:txBody>
      </p:sp>
    </p:spTree>
    <p:extLst>
      <p:ext uri="{BB962C8B-B14F-4D97-AF65-F5344CB8AC3E}">
        <p14:creationId xmlns:p14="http://schemas.microsoft.com/office/powerpoint/2010/main" val="4498558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FC695212-70A6-2546-B457-61C1F76F1F32}" type="datetimeFigureOut">
              <a:rPr lang="en-US" smtClean="0"/>
              <a:pPr/>
              <a:t>2/12/2016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CF9981-FCBF-2546-B2D5-7F88E8B8D545}" type="slidenum">
              <a:rPr lang="en-US" smtClean="0"/>
              <a:pPr/>
              <a:t>‹#›</a:t>
            </a:fld>
            <a:endParaRPr lang="en-US"/>
          </a:p>
        </p:txBody>
      </p:sp>
    </p:spTree>
    <p:extLst>
      <p:ext uri="{BB962C8B-B14F-4D97-AF65-F5344CB8AC3E}">
        <p14:creationId xmlns:p14="http://schemas.microsoft.com/office/powerpoint/2010/main" val="31711295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FC695212-70A6-2546-B457-61C1F76F1F32}" type="datetimeFigureOut">
              <a:rPr lang="en-US" smtClean="0"/>
              <a:pPr/>
              <a:t>2/12/2016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6CF9981-FCBF-2546-B2D5-7F88E8B8D545}" type="slidenum">
              <a:rPr lang="en-US" smtClean="0"/>
              <a:pPr/>
              <a:t>‹#›</a:t>
            </a:fld>
            <a:endParaRPr lang="en-US"/>
          </a:p>
        </p:txBody>
      </p:sp>
    </p:spTree>
    <p:extLst>
      <p:ext uri="{BB962C8B-B14F-4D97-AF65-F5344CB8AC3E}">
        <p14:creationId xmlns:p14="http://schemas.microsoft.com/office/powerpoint/2010/main" val="12630820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FC695212-70A6-2546-B457-61C1F76F1F32}" type="datetimeFigureOut">
              <a:rPr lang="en-US" smtClean="0"/>
              <a:pPr/>
              <a:t>2/12/2016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6CF9981-FCBF-2546-B2D5-7F88E8B8D545}" type="slidenum">
              <a:rPr lang="en-US" smtClean="0"/>
              <a:pPr/>
              <a:t>‹#›</a:t>
            </a:fld>
            <a:endParaRPr lang="en-US"/>
          </a:p>
        </p:txBody>
      </p:sp>
    </p:spTree>
    <p:extLst>
      <p:ext uri="{BB962C8B-B14F-4D97-AF65-F5344CB8AC3E}">
        <p14:creationId xmlns:p14="http://schemas.microsoft.com/office/powerpoint/2010/main" val="32261133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695212-70A6-2546-B457-61C1F76F1F32}" type="datetimeFigureOut">
              <a:rPr lang="en-US" smtClean="0"/>
              <a:pPr/>
              <a:t>2/12/2016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6CF9981-FCBF-2546-B2D5-7F88E8B8D545}" type="slidenum">
              <a:rPr lang="en-US" smtClean="0"/>
              <a:pPr/>
              <a:t>‹#›</a:t>
            </a:fld>
            <a:endParaRPr lang="en-US"/>
          </a:p>
        </p:txBody>
      </p:sp>
    </p:spTree>
    <p:extLst>
      <p:ext uri="{BB962C8B-B14F-4D97-AF65-F5344CB8AC3E}">
        <p14:creationId xmlns:p14="http://schemas.microsoft.com/office/powerpoint/2010/main" val="26451256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FC695212-70A6-2546-B457-61C1F76F1F32}" type="datetimeFigureOut">
              <a:rPr lang="en-US" smtClean="0"/>
              <a:pPr/>
              <a:t>2/12/2016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CF9981-FCBF-2546-B2D5-7F88E8B8D545}" type="slidenum">
              <a:rPr lang="en-US" smtClean="0"/>
              <a:pPr/>
              <a:t>‹#›</a:t>
            </a:fld>
            <a:endParaRPr lang="en-US"/>
          </a:p>
        </p:txBody>
      </p:sp>
    </p:spTree>
    <p:extLst>
      <p:ext uri="{BB962C8B-B14F-4D97-AF65-F5344CB8AC3E}">
        <p14:creationId xmlns:p14="http://schemas.microsoft.com/office/powerpoint/2010/main" val="21391519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FC695212-70A6-2546-B457-61C1F76F1F32}" type="datetimeFigureOut">
              <a:rPr lang="en-US" smtClean="0"/>
              <a:pPr/>
              <a:t>2/12/2016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CF9981-FCBF-2546-B2D5-7F88E8B8D545}" type="slidenum">
              <a:rPr lang="en-US" smtClean="0"/>
              <a:pPr/>
              <a:t>‹#›</a:t>
            </a:fld>
            <a:endParaRPr lang="en-US"/>
          </a:p>
        </p:txBody>
      </p:sp>
    </p:spTree>
    <p:extLst>
      <p:ext uri="{BB962C8B-B14F-4D97-AF65-F5344CB8AC3E}">
        <p14:creationId xmlns:p14="http://schemas.microsoft.com/office/powerpoint/2010/main" val="9427878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695212-70A6-2546-B457-61C1F76F1F32}" type="datetimeFigureOut">
              <a:rPr lang="en-US" smtClean="0"/>
              <a:pPr/>
              <a:t>2/12/2016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CF9981-FCBF-2546-B2D5-7F88E8B8D545}" type="slidenum">
              <a:rPr lang="en-US" smtClean="0"/>
              <a:pPr/>
              <a:t>‹#›</a:t>
            </a:fld>
            <a:endParaRPr lang="en-US"/>
          </a:p>
        </p:txBody>
      </p:sp>
    </p:spTree>
    <p:extLst>
      <p:ext uri="{BB962C8B-B14F-4D97-AF65-F5344CB8AC3E}">
        <p14:creationId xmlns:p14="http://schemas.microsoft.com/office/powerpoint/2010/main" val="15105639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6.gif"/><Relationship Id="rId4" Type="http://schemas.openxmlformats.org/officeDocument/2006/relationships/image" Target="../media/image5.gif"/></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0.gif"/><Relationship Id="rId5" Type="http://schemas.openxmlformats.org/officeDocument/2006/relationships/image" Target="../media/image9.gif"/><Relationship Id="rId4" Type="http://schemas.openxmlformats.org/officeDocument/2006/relationships/image" Target="../media/image8.gif"/></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7089629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afedrive Drugs &amp; Alcohol PP p2-3-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588"/>
            <a:ext cx="9160662" cy="6851412"/>
          </a:xfrm>
          <a:prstGeom prst="rect">
            <a:avLst/>
          </a:prstGeom>
        </p:spPr>
      </p:pic>
    </p:spTree>
    <p:extLst>
      <p:ext uri="{BB962C8B-B14F-4D97-AF65-F5344CB8AC3E}">
        <p14:creationId xmlns:p14="http://schemas.microsoft.com/office/powerpoint/2010/main" val="3106755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afedrive Drugs &amp; Alcohol PP p2-3-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9169471" cy="6858000"/>
          </a:xfrm>
          <a:prstGeom prst="rect">
            <a:avLst/>
          </a:prstGeom>
        </p:spPr>
      </p:pic>
    </p:spTree>
    <p:extLst>
      <p:ext uri="{BB962C8B-B14F-4D97-AF65-F5344CB8AC3E}">
        <p14:creationId xmlns:p14="http://schemas.microsoft.com/office/powerpoint/2010/main" val="7361897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4" name="Picture 3" descr="Safedrive Drugs &amp; Alcohol PP-5.gi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2513763"/>
            <a:ext cx="7025194" cy="2268552"/>
          </a:xfrm>
          <a:prstGeom prst="rect">
            <a:avLst/>
          </a:prstGeom>
        </p:spPr>
      </p:pic>
      <p:pic>
        <p:nvPicPr>
          <p:cNvPr id="9" name="Picture 8" descr="Safedrive Drugs &amp; Alcohol PP p6 NEW.gi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3247" y="2616998"/>
            <a:ext cx="8899223" cy="3675766"/>
          </a:xfrm>
          <a:prstGeom prst="rect">
            <a:avLst/>
          </a:prstGeom>
        </p:spPr>
      </p:pic>
    </p:spTree>
    <p:extLst>
      <p:ext uri="{BB962C8B-B14F-4D97-AF65-F5344CB8AC3E}">
        <p14:creationId xmlns:p14="http://schemas.microsoft.com/office/powerpoint/2010/main" val="84619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ssolv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descr="Safedrive Drugs &amp; Alcohol PP-7.gi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9050"/>
            <a:ext cx="9144000" cy="6838950"/>
          </a:xfrm>
          <a:prstGeom prst="rect">
            <a:avLst/>
          </a:prstGeom>
        </p:spPr>
      </p:pic>
      <p:pic>
        <p:nvPicPr>
          <p:cNvPr id="4" name="Picture 3" descr="Safedrive Drugs &amp; Alcohol PP-7 B.gi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0651" y="229991"/>
            <a:ext cx="8797012" cy="6579432"/>
          </a:xfrm>
          <a:prstGeom prst="rect">
            <a:avLst/>
          </a:prstGeom>
        </p:spPr>
      </p:pic>
      <p:pic>
        <p:nvPicPr>
          <p:cNvPr id="6" name="Picture 5" descr="Safedrive Drugs &amp; Alcohol PP-8.gi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5566" y="644306"/>
            <a:ext cx="8243053" cy="6165117"/>
          </a:xfrm>
          <a:prstGeom prst="rect">
            <a:avLst/>
          </a:prstGeom>
        </p:spPr>
      </p:pic>
    </p:spTree>
    <p:extLst>
      <p:ext uri="{BB962C8B-B14F-4D97-AF65-F5344CB8AC3E}">
        <p14:creationId xmlns:p14="http://schemas.microsoft.com/office/powerpoint/2010/main" val="1089083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4584453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afedrive Drugs &amp; Alcohol WORKBK 1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7373078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6858001"/>
          </a:xfrm>
          <a:prstGeom prst="rect">
            <a:avLst/>
          </a:prstGeom>
        </p:spPr>
      </p:pic>
    </p:spTree>
    <p:extLst>
      <p:ext uri="{BB962C8B-B14F-4D97-AF65-F5344CB8AC3E}">
        <p14:creationId xmlns:p14="http://schemas.microsoft.com/office/powerpoint/2010/main" val="190565660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288</TotalTime>
  <Words>782</Words>
  <Application>Microsoft Office PowerPoint</Application>
  <PresentationFormat>On-screen Show (4:3)</PresentationFormat>
  <Paragraphs>69</Paragraphs>
  <Slides>8</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ＭＳ Ｐゴシック</vt:lpstr>
      <vt:lpstr>Arial</vt:lpstr>
      <vt:lpstr>Calibri</vt:lpstr>
      <vt:lpstr>Lucida Grande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Louise Ingham</dc:creator>
  <cp:lastModifiedBy>Allen Lesley</cp:lastModifiedBy>
  <cp:revision>97</cp:revision>
  <dcterms:created xsi:type="dcterms:W3CDTF">2015-11-24T15:46:34Z</dcterms:created>
  <dcterms:modified xsi:type="dcterms:W3CDTF">2016-02-12T11:02:18Z</dcterms:modified>
</cp:coreProperties>
</file>