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63" r:id="rId2"/>
    <p:sldId id="256" r:id="rId3"/>
    <p:sldId id="257" r:id="rId4"/>
    <p:sldId id="258" r:id="rId5"/>
    <p:sldId id="260" r:id="rId6"/>
    <p:sldId id="261" r:id="rId7"/>
    <p:sldId id="265"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1"/>
    <p:restoredTop sz="68439" autoAdjust="0"/>
  </p:normalViewPr>
  <p:slideViewPr>
    <p:cSldViewPr snapToGrid="0" snapToObjects="1">
      <p:cViewPr varScale="1">
        <p:scale>
          <a:sx n="67" d="100"/>
          <a:sy n="67" d="100"/>
        </p:scale>
        <p:origin x="-14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372940-4F01-4257-9B76-2623BE6E80C2}" type="datetimeFigureOut">
              <a:rPr lang="en-GB" smtClean="0"/>
              <a:pPr/>
              <a:t>11/23/15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1B50B-C885-4D49-9A9E-D95392E63E6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110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session looked</a:t>
            </a:r>
            <a:r>
              <a:rPr lang="en-US" baseline="0" dirty="0" smtClean="0"/>
              <a:t> at how your personality can mean you make bad choices. </a:t>
            </a:r>
            <a:r>
              <a:rPr lang="en-US" dirty="0" smtClean="0"/>
              <a:t>This is the second</a:t>
            </a:r>
            <a:r>
              <a:rPr lang="en-US" baseline="0" dirty="0" smtClean="0"/>
              <a:t> </a:t>
            </a:r>
            <a:r>
              <a:rPr lang="en-US" dirty="0" smtClean="0"/>
              <a:t>module. It covers </a:t>
            </a:r>
            <a:r>
              <a:rPr lang="en-US" sz="1200" kern="1200" dirty="0" smtClean="0">
                <a:solidFill>
                  <a:schemeClr val="tx1"/>
                </a:solidFill>
                <a:latin typeface="+mn-lt"/>
                <a:ea typeface="+mn-ea"/>
                <a:cs typeface="+mn-cs"/>
              </a:rPr>
              <a:t>how other</a:t>
            </a:r>
            <a:r>
              <a:rPr lang="en-US" sz="1200" kern="1200" baseline="0" dirty="0" smtClean="0">
                <a:solidFill>
                  <a:schemeClr val="tx1"/>
                </a:solidFill>
                <a:latin typeface="+mn-lt"/>
                <a:ea typeface="+mn-ea"/>
                <a:cs typeface="+mn-cs"/>
              </a:rPr>
              <a:t> people</a:t>
            </a:r>
            <a:r>
              <a:rPr lang="en-US" sz="1200" kern="1200" dirty="0" smtClean="0">
                <a:solidFill>
                  <a:schemeClr val="tx1"/>
                </a:solidFill>
                <a:latin typeface="+mn-lt"/>
                <a:ea typeface="+mn-ea"/>
                <a:cs typeface="+mn-cs"/>
              </a:rPr>
              <a:t> can mean you make bad choices.</a:t>
            </a:r>
            <a:r>
              <a:rPr lang="en-GB" dirty="0" smtClean="0"/>
              <a:t> </a:t>
            </a:r>
            <a:endParaRPr lang="en-US" dirty="0" smtClean="0"/>
          </a:p>
          <a:p>
            <a:endParaRPr lang="en-US" baseline="0" dirty="0" smtClean="0"/>
          </a:p>
          <a:p>
            <a:r>
              <a:rPr lang="en-US" baseline="0" dirty="0" smtClean="0"/>
              <a:t>Use </a:t>
            </a:r>
            <a:r>
              <a:rPr lang="en-US" baseline="0" dirty="0" smtClean="0"/>
              <a:t>these PowerPoint slides in </a:t>
            </a:r>
            <a:r>
              <a:rPr lang="en-US" baseline="0" dirty="0" smtClean="0"/>
              <a:t>conjunction with the resource sheet, which provides a module plan and a worksheet for students to use.</a:t>
            </a:r>
          </a:p>
          <a:p>
            <a:r>
              <a:rPr lang="en-US" baseline="0" dirty="0" smtClean="0"/>
              <a:t>The module lasts one hour.</a:t>
            </a:r>
            <a:endParaRPr lang="en-US" dirty="0" smtClean="0"/>
          </a:p>
          <a:p>
            <a:endParaRPr lang="en-GB" dirty="0"/>
          </a:p>
        </p:txBody>
      </p:sp>
      <p:sp>
        <p:nvSpPr>
          <p:cNvPr id="4" name="Slide Number Placeholder 3"/>
          <p:cNvSpPr>
            <a:spLocks noGrp="1"/>
          </p:cNvSpPr>
          <p:nvPr>
            <p:ph type="sldNum" sz="quarter" idx="10"/>
          </p:nvPr>
        </p:nvSpPr>
        <p:spPr/>
        <p:txBody>
          <a:bodyPr/>
          <a:lstStyle/>
          <a:p>
            <a:fld id="{2FE1B50B-C885-4D49-9A9E-D95392E63E66}" type="slidenum">
              <a:rPr lang="en-GB" smtClean="0"/>
              <a:pPr/>
              <a:t>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251688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Tutor</a:t>
            </a:r>
            <a:r>
              <a:rPr lang="en-US" i="1" baseline="0" dirty="0" smtClean="0"/>
              <a:t> notes: This is a small-group activity in which students discuss one of two case studies.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Allocate </a:t>
            </a:r>
            <a:r>
              <a:rPr lang="en-US" i="1" dirty="0" smtClean="0"/>
              <a:t>the case studies – half the groups get </a:t>
            </a:r>
            <a:r>
              <a:rPr lang="en-US" i="1" dirty="0" err="1" smtClean="0"/>
              <a:t>Farzana</a:t>
            </a:r>
            <a:r>
              <a:rPr lang="en-US" i="1" baseline="0" dirty="0" smtClean="0"/>
              <a:t> and half get Sam.</a:t>
            </a:r>
            <a:endParaRPr lang="en-US" i="1" dirty="0" smtClean="0"/>
          </a:p>
          <a:p>
            <a:endParaRPr lang="en-GB" dirty="0" smtClean="0"/>
          </a:p>
          <a:p>
            <a:r>
              <a:rPr lang="en-GB" dirty="0" smtClean="0"/>
              <a:t>Tell students: In your</a:t>
            </a:r>
            <a:r>
              <a:rPr lang="en-GB" baseline="0" dirty="0" smtClean="0"/>
              <a:t> groups, read the case study and then have a discussion about the questions on your worksheet – what were they thinking and what were they feeling.</a:t>
            </a:r>
          </a:p>
          <a:p>
            <a:endParaRPr lang="en-GB" baseline="0" dirty="0" smtClean="0"/>
          </a:p>
          <a:p>
            <a:r>
              <a:rPr lang="en-GB" i="1" baseline="0" dirty="0" smtClean="0"/>
              <a:t>Click to move to the next slide then get feedback.</a:t>
            </a:r>
            <a:endParaRPr lang="en-GB" i="1" dirty="0"/>
          </a:p>
        </p:txBody>
      </p:sp>
      <p:sp>
        <p:nvSpPr>
          <p:cNvPr id="4" name="Slide Number Placeholder 3"/>
          <p:cNvSpPr>
            <a:spLocks noGrp="1"/>
          </p:cNvSpPr>
          <p:nvPr>
            <p:ph type="sldNum" sz="quarter" idx="10"/>
          </p:nvPr>
        </p:nvSpPr>
        <p:spPr/>
        <p:txBody>
          <a:bodyPr/>
          <a:lstStyle/>
          <a:p>
            <a:fld id="{2FE1B50B-C885-4D49-9A9E-D95392E63E66}" type="slidenum">
              <a:rPr lang="en-GB" smtClean="0"/>
              <a:pPr/>
              <a:t>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4433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Tutor notes</a:t>
            </a:r>
          </a:p>
          <a:p>
            <a:r>
              <a:rPr lang="en-US" i="1" dirty="0" smtClean="0"/>
              <a:t>Get</a:t>
            </a:r>
            <a:r>
              <a:rPr lang="en-US" i="1" baseline="0" dirty="0" smtClean="0"/>
              <a:t> </a:t>
            </a:r>
            <a:r>
              <a:rPr lang="en-US" i="1" baseline="0" dirty="0" smtClean="0"/>
              <a:t>feedback from each of the groups.</a:t>
            </a:r>
            <a:r>
              <a:rPr lang="en-US" i="1" baseline="0" dirty="0" smtClean="0"/>
              <a:t> </a:t>
            </a:r>
          </a:p>
          <a:p>
            <a:r>
              <a:rPr lang="en-US" i="1" baseline="0" dirty="0" smtClean="0"/>
              <a:t>Lead </a:t>
            </a:r>
            <a:r>
              <a:rPr lang="en-US" i="1" baseline="0" dirty="0" smtClean="0"/>
              <a:t>the groups to conclude that the </a:t>
            </a:r>
            <a:r>
              <a:rPr lang="en-US" i="1" baseline="0" dirty="0" err="1" smtClean="0"/>
              <a:t>Farzana</a:t>
            </a:r>
            <a:r>
              <a:rPr lang="en-US" i="1" baseline="0" dirty="0" smtClean="0"/>
              <a:t> and Sam felt under pressure and that is why they made bad choices.</a:t>
            </a:r>
          </a:p>
          <a:p>
            <a:endParaRPr lang="en-US" baseline="0" dirty="0" smtClean="0"/>
          </a:p>
          <a:p>
            <a:r>
              <a:rPr lang="en-US" baseline="0" dirty="0" smtClean="0"/>
              <a:t>Tell</a:t>
            </a:r>
            <a:r>
              <a:rPr lang="en-US" baseline="0" dirty="0" smtClean="0"/>
              <a:t> students: Being </a:t>
            </a:r>
            <a:r>
              <a:rPr lang="en-US" baseline="0" dirty="0" smtClean="0"/>
              <a:t>a new driver is difficult and it’s also difficult to speak out when you don’t know the other people in the car very well. Don’t make things even more difficult for your friends – support them.</a:t>
            </a:r>
            <a:endParaRPr lang="en-US" dirty="0" smtClean="0"/>
          </a:p>
          <a:p>
            <a:endParaRPr lang="en-GB" dirty="0"/>
          </a:p>
        </p:txBody>
      </p:sp>
      <p:sp>
        <p:nvSpPr>
          <p:cNvPr id="4" name="Slide Number Placeholder 3"/>
          <p:cNvSpPr>
            <a:spLocks noGrp="1"/>
          </p:cNvSpPr>
          <p:nvPr>
            <p:ph type="sldNum" sz="quarter" idx="10"/>
          </p:nvPr>
        </p:nvSpPr>
        <p:spPr/>
        <p:txBody>
          <a:bodyPr/>
          <a:lstStyle/>
          <a:p>
            <a:fld id="{2FE1B50B-C885-4D49-9A9E-D95392E63E66}" type="slidenum">
              <a:rPr lang="en-GB" smtClean="0"/>
              <a:pPr/>
              <a:t>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583325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Tutor</a:t>
            </a:r>
            <a:r>
              <a:rPr lang="en-US" i="1" baseline="0" dirty="0" smtClean="0"/>
              <a:t> notes: The next two slides encourage students to </a:t>
            </a:r>
            <a:r>
              <a:rPr lang="en-US" i="1" baseline="0" dirty="0" err="1" smtClean="0"/>
              <a:t>recognise</a:t>
            </a:r>
            <a:r>
              <a:rPr lang="en-US" i="1" baseline="0" dirty="0" smtClean="0"/>
              <a:t> that good friends try to keep each other safe in the car.</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 students: H</a:t>
            </a:r>
            <a:r>
              <a:rPr lang="en-US" baseline="0" dirty="0" smtClean="0"/>
              <a:t>ow </a:t>
            </a:r>
            <a:r>
              <a:rPr lang="en-US" baseline="0" dirty="0" smtClean="0"/>
              <a:t>would you describe what sort of a friends the people in the case studies were?</a:t>
            </a:r>
            <a:endParaRPr lang="en-US" dirty="0" smtClean="0"/>
          </a:p>
          <a:p>
            <a:endParaRPr lang="en-GB" dirty="0"/>
          </a:p>
        </p:txBody>
      </p:sp>
      <p:sp>
        <p:nvSpPr>
          <p:cNvPr id="4" name="Slide Number Placeholder 3"/>
          <p:cNvSpPr>
            <a:spLocks noGrp="1"/>
          </p:cNvSpPr>
          <p:nvPr>
            <p:ph type="sldNum" sz="quarter" idx="10"/>
          </p:nvPr>
        </p:nvSpPr>
        <p:spPr/>
        <p:txBody>
          <a:bodyPr/>
          <a:lstStyle/>
          <a:p>
            <a:fld id="{2FE1B50B-C885-4D49-9A9E-D95392E63E66}" type="slidenum">
              <a:rPr lang="en-GB" smtClean="0"/>
              <a:pPr/>
              <a:t>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525885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W</a:t>
            </a:r>
            <a:r>
              <a:rPr lang="en-US" dirty="0" smtClean="0"/>
              <a:t>hat </a:t>
            </a:r>
            <a:r>
              <a:rPr lang="en-US" dirty="0" smtClean="0"/>
              <a:t>sort of a friend do you want to be?</a:t>
            </a:r>
            <a:r>
              <a:rPr lang="en-US" baseline="0" dirty="0" smtClean="0"/>
              <a:t> </a:t>
            </a:r>
          </a:p>
          <a:p>
            <a:endParaRPr lang="en-US" baseline="0" dirty="0" smtClean="0"/>
          </a:p>
          <a:p>
            <a:r>
              <a:rPr lang="en-US" i="1" dirty="0" smtClean="0"/>
              <a:t>Guide young</a:t>
            </a:r>
            <a:r>
              <a:rPr lang="en-US" i="1" baseline="0" dirty="0" smtClean="0"/>
              <a:t> people to agree that they want to be a good friend.</a:t>
            </a:r>
          </a:p>
          <a:p>
            <a:endParaRPr lang="en-US" baseline="0" dirty="0" smtClean="0"/>
          </a:p>
          <a:p>
            <a:r>
              <a:rPr lang="en-US" baseline="0" dirty="0" smtClean="0"/>
              <a:t>Ask students: Look </a:t>
            </a:r>
            <a:r>
              <a:rPr lang="en-US" baseline="0" dirty="0" smtClean="0"/>
              <a:t>back at your case study. How SHOULD </a:t>
            </a:r>
            <a:r>
              <a:rPr lang="en-US" baseline="0" dirty="0" err="1" smtClean="0"/>
              <a:t>Farzana</a:t>
            </a:r>
            <a:r>
              <a:rPr lang="en-US" baseline="0" dirty="0" smtClean="0"/>
              <a:t> or Sam have behaved if they were a good friend?</a:t>
            </a:r>
            <a:endParaRPr lang="en-US" dirty="0" smtClean="0"/>
          </a:p>
          <a:p>
            <a:endParaRPr lang="en-GB" dirty="0"/>
          </a:p>
        </p:txBody>
      </p:sp>
      <p:sp>
        <p:nvSpPr>
          <p:cNvPr id="4" name="Slide Number Placeholder 3"/>
          <p:cNvSpPr>
            <a:spLocks noGrp="1"/>
          </p:cNvSpPr>
          <p:nvPr>
            <p:ph type="sldNum" sz="quarter" idx="10"/>
          </p:nvPr>
        </p:nvSpPr>
        <p:spPr/>
        <p:txBody>
          <a:bodyPr/>
          <a:lstStyle/>
          <a:p>
            <a:fld id="{2FE1B50B-C885-4D49-9A9E-D95392E63E66}" type="slidenum">
              <a:rPr lang="en-GB" smtClean="0"/>
              <a:pPr/>
              <a:t>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964869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Tutor notes: This is a small</a:t>
            </a:r>
            <a:r>
              <a:rPr lang="en-US" i="1" dirty="0" smtClean="0"/>
              <a:t>-group</a:t>
            </a:r>
            <a:r>
              <a:rPr lang="en-US" i="1" baseline="0" dirty="0" smtClean="0"/>
              <a:t> activity</a:t>
            </a:r>
            <a:r>
              <a:rPr lang="en-US" i="1" baseline="0" dirty="0" smtClean="0"/>
              <a:t> in which students create a story about how they might create pressure for other people in the car and what they should do or say instead that will be more supportive. Allow around 15 minutes.</a:t>
            </a:r>
          </a:p>
          <a:p>
            <a:endParaRPr lang="en-US" baseline="0" dirty="0" smtClean="0"/>
          </a:p>
          <a:p>
            <a:r>
              <a:rPr lang="en-US" baseline="0" dirty="0" smtClean="0"/>
              <a:t>Tell students: In your groups I want you to come up with a story in which you are a passenger in a car with a group of your friends. Where are you going Who are you with? Make notes on your worksheet. Then think about what you could do or say that means that other people feel pressured – either the driver or other passengers. </a:t>
            </a:r>
            <a:r>
              <a:rPr lang="en-US" i="1" baseline="0" dirty="0" smtClean="0"/>
              <a:t>Allow around 5 minutes. </a:t>
            </a:r>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students: What should you say or do instead if you are being a good friend</a:t>
            </a:r>
            <a:r>
              <a:rPr lang="en-US" i="1" baseline="0" dirty="0" smtClean="0"/>
              <a:t>. Allow around 5 minutes. </a:t>
            </a:r>
          </a:p>
          <a:p>
            <a:endParaRPr lang="en-US" baseline="0" dirty="0" smtClean="0"/>
          </a:p>
          <a:p>
            <a:r>
              <a:rPr lang="en-US" baseline="0" dirty="0" smtClean="0"/>
              <a:t>Ask students: What did you discuss? </a:t>
            </a:r>
            <a:r>
              <a:rPr lang="en-US" i="1" baseline="0" dirty="0" smtClean="0"/>
              <a:t>Allow around 5 minutes to get feedback.</a:t>
            </a:r>
            <a:endParaRPr lang="en-US" dirty="0" smtClean="0"/>
          </a:p>
          <a:p>
            <a:endParaRPr lang="en-GB" dirty="0"/>
          </a:p>
        </p:txBody>
      </p:sp>
      <p:sp>
        <p:nvSpPr>
          <p:cNvPr id="4" name="Slide Number Placeholder 3"/>
          <p:cNvSpPr>
            <a:spLocks noGrp="1"/>
          </p:cNvSpPr>
          <p:nvPr>
            <p:ph type="sldNum" sz="quarter" idx="10"/>
          </p:nvPr>
        </p:nvSpPr>
        <p:spPr/>
        <p:txBody>
          <a:bodyPr/>
          <a:lstStyle/>
          <a:p>
            <a:fld id="{2FE1B50B-C885-4D49-9A9E-D95392E63E66}" type="slidenum">
              <a:rPr lang="en-GB" smtClean="0"/>
              <a:pPr/>
              <a:t>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576490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Tutor</a:t>
            </a:r>
            <a:r>
              <a:rPr lang="en-US" b="0" i="1" baseline="0" dirty="0" smtClean="0"/>
              <a:t> notes: </a:t>
            </a:r>
            <a:r>
              <a:rPr lang="en-US" b="0" i="1" dirty="0" smtClean="0"/>
              <a:t>This </a:t>
            </a:r>
            <a:r>
              <a:rPr lang="en-US" b="0" i="1" dirty="0" smtClean="0"/>
              <a:t>activity takes around</a:t>
            </a:r>
            <a:r>
              <a:rPr lang="en-US" b="0" i="1" baseline="0" dirty="0" smtClean="0"/>
              <a:t> 15 minutes.</a:t>
            </a:r>
          </a:p>
          <a:p>
            <a:endParaRPr lang="en-US" dirty="0" smtClean="0"/>
          </a:p>
          <a:p>
            <a:r>
              <a:rPr lang="en-US" dirty="0" smtClean="0"/>
              <a:t>Ask</a:t>
            </a:r>
            <a:r>
              <a:rPr lang="en-US" baseline="0" dirty="0" smtClean="0"/>
              <a:t> students: W</a:t>
            </a:r>
            <a:r>
              <a:rPr lang="en-US" dirty="0" smtClean="0"/>
              <a:t>hat</a:t>
            </a:r>
            <a:r>
              <a:rPr lang="en-US" baseline="0" dirty="0" smtClean="0"/>
              <a:t> </a:t>
            </a:r>
            <a:r>
              <a:rPr lang="en-US" baseline="0" dirty="0" smtClean="0"/>
              <a:t>is a SAFE plan</a:t>
            </a:r>
            <a:r>
              <a:rPr lang="en-US" baseline="0" dirty="0" smtClean="0"/>
              <a:t>? Who can remember?</a:t>
            </a:r>
            <a:r>
              <a:rPr lang="en-US" i="1" baseline="0" dirty="0" smtClean="0"/>
              <a:t> </a:t>
            </a:r>
            <a:r>
              <a:rPr lang="en-US" i="1" baseline="0" dirty="0" smtClean="0"/>
              <a:t>(remind</a:t>
            </a:r>
            <a:r>
              <a:rPr lang="en-US" i="1" baseline="0" dirty="0" smtClean="0"/>
              <a:t> students </a:t>
            </a:r>
            <a:r>
              <a:rPr lang="en-US" i="1" baseline="0" dirty="0" smtClean="0"/>
              <a:t>if necessary)</a:t>
            </a:r>
          </a:p>
          <a:p>
            <a:endParaRPr lang="en-US" baseline="0" dirty="0" smtClean="0"/>
          </a:p>
          <a:p>
            <a:r>
              <a:rPr lang="en-US" baseline="0" dirty="0" smtClean="0"/>
              <a:t>Tell students: </a:t>
            </a:r>
          </a:p>
          <a:p>
            <a:r>
              <a:rPr lang="en-US" baseline="0" dirty="0" smtClean="0"/>
              <a:t>In your groups, come </a:t>
            </a:r>
            <a:r>
              <a:rPr lang="en-US" baseline="0" dirty="0" smtClean="0"/>
              <a:t>up with a story in which you’re getting a lift with friends and you notice the driver is feeling pressured. What is happening? What are the passengers doing?</a:t>
            </a:r>
            <a:r>
              <a:rPr lang="en-US" baseline="0" dirty="0" smtClean="0"/>
              <a:t> Put your answers on the worksheet.</a:t>
            </a:r>
          </a:p>
          <a:p>
            <a:r>
              <a:rPr lang="en-US" baseline="0" dirty="0" smtClean="0"/>
              <a:t>Come up with a SAFE plan for what you will do to help the driver. Write it in the worksheet. </a:t>
            </a:r>
          </a:p>
          <a:p>
            <a:endParaRPr lang="en-US" baseline="0" dirty="0" smtClean="0"/>
          </a:p>
          <a:p>
            <a:r>
              <a:rPr lang="en-US" i="1" baseline="0" dirty="0" smtClean="0"/>
              <a:t>Click onto the next slide to ask for feedback.</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2FE1B50B-C885-4D49-9A9E-D95392E63E66}" type="slidenum">
              <a:rPr lang="en-GB" smtClean="0"/>
              <a:pPr/>
              <a:t>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0344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feedback from the groups</a:t>
            </a:r>
          </a:p>
          <a:p>
            <a:r>
              <a:rPr lang="en-US" dirty="0" smtClean="0"/>
              <a:t>Add</a:t>
            </a:r>
            <a:r>
              <a:rPr lang="en-US" baseline="0" dirty="0" smtClean="0"/>
              <a:t> suggestions where appropriate</a:t>
            </a:r>
          </a:p>
          <a:p>
            <a:endParaRPr lang="en-US" baseline="0" dirty="0" smtClean="0"/>
          </a:p>
          <a:p>
            <a:r>
              <a:rPr lang="en-US" baseline="0" dirty="0" smtClean="0"/>
              <a:t>Finish the session by </a:t>
            </a:r>
            <a:r>
              <a:rPr lang="en-US" baseline="0" dirty="0" err="1" smtClean="0"/>
              <a:t>summarising</a:t>
            </a:r>
            <a:r>
              <a:rPr lang="en-US" baseline="0" dirty="0" smtClean="0"/>
              <a:t> these key points.</a:t>
            </a:r>
          </a:p>
          <a:p>
            <a:pPr marL="171450" indent="-171450">
              <a:buFont typeface="Arial"/>
              <a:buChar char="•"/>
            </a:pPr>
            <a:r>
              <a:rPr lang="en-US" sz="1200" kern="1200" dirty="0" smtClean="0">
                <a:solidFill>
                  <a:schemeClr val="tx1"/>
                </a:solidFill>
                <a:latin typeface="+mn-lt"/>
                <a:ea typeface="+mn-ea"/>
                <a:cs typeface="+mn-cs"/>
              </a:rPr>
              <a:t>You want to be a good friend.</a:t>
            </a:r>
          </a:p>
          <a:p>
            <a:pPr marL="171450" indent="-171450">
              <a:buFont typeface="Arial"/>
              <a:buChar char="•"/>
            </a:pPr>
            <a:r>
              <a:rPr lang="en-US" sz="1200" kern="1200" dirty="0" smtClean="0">
                <a:solidFill>
                  <a:schemeClr val="tx1"/>
                </a:solidFill>
                <a:latin typeface="+mn-lt"/>
                <a:ea typeface="+mn-ea"/>
                <a:cs typeface="+mn-cs"/>
              </a:rPr>
              <a:t>It’s important to be a good friend in the car as well as</a:t>
            </a:r>
            <a:r>
              <a:rPr lang="en-US" sz="1200" kern="1200" baseline="0" dirty="0" smtClean="0">
                <a:solidFill>
                  <a:schemeClr val="tx1"/>
                </a:solidFill>
                <a:latin typeface="+mn-lt"/>
                <a:ea typeface="+mn-ea"/>
                <a:cs typeface="+mn-cs"/>
              </a:rPr>
              <a:t> in other situations.</a:t>
            </a:r>
          </a:p>
          <a:p>
            <a:pPr marL="171450" indent="-171450">
              <a:buFont typeface="Arial"/>
              <a:buChar char="•"/>
            </a:pPr>
            <a:r>
              <a:rPr lang="en-US" sz="1200" kern="1200" baseline="0" dirty="0" smtClean="0">
                <a:solidFill>
                  <a:schemeClr val="tx1"/>
                </a:solidFill>
                <a:latin typeface="+mn-lt"/>
                <a:ea typeface="+mn-ea"/>
                <a:cs typeface="+mn-cs"/>
              </a:rPr>
              <a:t>This means being aware of how your </a:t>
            </a:r>
            <a:r>
              <a:rPr lang="en-US" sz="1200" kern="1200" baseline="0" dirty="0" err="1" smtClean="0">
                <a:solidFill>
                  <a:schemeClr val="tx1"/>
                </a:solidFill>
                <a:latin typeface="+mn-lt"/>
                <a:ea typeface="+mn-ea"/>
                <a:cs typeface="+mn-cs"/>
              </a:rPr>
              <a:t>behaviour</a:t>
            </a:r>
            <a:r>
              <a:rPr lang="en-US" sz="1200" kern="1200" baseline="0" dirty="0" smtClean="0">
                <a:solidFill>
                  <a:schemeClr val="tx1"/>
                </a:solidFill>
                <a:latin typeface="+mn-lt"/>
                <a:ea typeface="+mn-ea"/>
                <a:cs typeface="+mn-cs"/>
              </a:rPr>
              <a:t> affects others in the car and not putting pressure on the driver.</a:t>
            </a:r>
          </a:p>
          <a:p>
            <a:pPr marL="171450" indent="-171450">
              <a:buFont typeface="Arial"/>
              <a:buChar char="•"/>
            </a:pPr>
            <a:r>
              <a:rPr lang="en-US" sz="1200" kern="1200" baseline="0" dirty="0" smtClean="0">
                <a:solidFill>
                  <a:schemeClr val="tx1"/>
                </a:solidFill>
                <a:latin typeface="+mn-lt"/>
                <a:ea typeface="+mn-ea"/>
                <a:cs typeface="+mn-cs"/>
              </a:rPr>
              <a:t>It also</a:t>
            </a:r>
            <a:r>
              <a:rPr lang="en-US" sz="1200" kern="1200" dirty="0" smtClean="0">
                <a:solidFill>
                  <a:schemeClr val="tx1"/>
                </a:solidFill>
                <a:latin typeface="+mn-lt"/>
                <a:ea typeface="+mn-ea"/>
                <a:cs typeface="+mn-cs"/>
              </a:rPr>
              <a:t> means speaking up to reduce pressure on the driver caused</a:t>
            </a:r>
            <a:r>
              <a:rPr lang="en-US" sz="1200" kern="1200" baseline="0" dirty="0" smtClean="0">
                <a:solidFill>
                  <a:schemeClr val="tx1"/>
                </a:solidFill>
                <a:latin typeface="+mn-lt"/>
                <a:ea typeface="+mn-ea"/>
                <a:cs typeface="+mn-cs"/>
              </a:rPr>
              <a:t> by other passengers</a:t>
            </a:r>
            <a:r>
              <a:rPr lang="en-US" sz="1200" kern="1200" dirty="0" smtClean="0">
                <a:solidFill>
                  <a:schemeClr val="tx1"/>
                </a:solidFill>
                <a:latin typeface="+mn-lt"/>
                <a:ea typeface="+mn-ea"/>
                <a:cs typeface="+mn-cs"/>
              </a:rPr>
              <a:t>.</a:t>
            </a:r>
            <a:r>
              <a:rPr lang="en-GB" dirty="0" smtClean="0"/>
              <a:t> </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2FE1B50B-C885-4D49-9A9E-D95392E63E66}" type="slidenum">
              <a:rPr lang="en-GB" smtClean="0"/>
              <a:pPr/>
              <a:t>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17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4E24ED4-4D06-ED4B-AFC4-0438F22C9A98}" type="datetimeFigureOut">
              <a:rPr lang="en-US" smtClean="0"/>
              <a:pPr/>
              <a:t>11/23/15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36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4E24ED4-4D06-ED4B-AFC4-0438F22C9A98}" type="datetimeFigureOut">
              <a:rPr lang="en-US" smtClean="0"/>
              <a:pPr/>
              <a:t>11/23/15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700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4E24ED4-4D06-ED4B-AFC4-0438F22C9A98}" type="datetimeFigureOut">
              <a:rPr lang="en-US" smtClean="0"/>
              <a:pPr/>
              <a:t>11/23/15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882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4E24ED4-4D06-ED4B-AFC4-0438F22C9A98}" type="datetimeFigureOut">
              <a:rPr lang="en-US" smtClean="0"/>
              <a:pPr/>
              <a:t>11/23/15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539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4E24ED4-4D06-ED4B-AFC4-0438F22C9A98}" type="datetimeFigureOut">
              <a:rPr lang="en-US" smtClean="0"/>
              <a:pPr/>
              <a:t>11/23/15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422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4E24ED4-4D06-ED4B-AFC4-0438F22C9A98}" type="datetimeFigureOut">
              <a:rPr lang="en-US" smtClean="0"/>
              <a:pPr/>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96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4E24ED4-4D06-ED4B-AFC4-0438F22C9A98}" type="datetimeFigureOut">
              <a:rPr lang="en-US" smtClean="0"/>
              <a:pPr/>
              <a:t>11/23/15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681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4E24ED4-4D06-ED4B-AFC4-0438F22C9A98}" type="datetimeFigureOut">
              <a:rPr lang="en-US" smtClean="0"/>
              <a:pPr/>
              <a:t>11/23/15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009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24ED4-4D06-ED4B-AFC4-0438F22C9A98}" type="datetimeFigureOut">
              <a:rPr lang="en-US" smtClean="0"/>
              <a:pPr/>
              <a:t>11/23/15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972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4E24ED4-4D06-ED4B-AFC4-0438F22C9A98}" type="datetimeFigureOut">
              <a:rPr lang="en-US" smtClean="0"/>
              <a:pPr/>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325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4E24ED4-4D06-ED4B-AFC4-0438F22C9A98}" type="datetimeFigureOut">
              <a:rPr lang="en-US" smtClean="0"/>
              <a:pPr/>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18366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24ED4-4D06-ED4B-AFC4-0438F22C9A98}" type="datetimeFigureOut">
              <a:rPr lang="en-US" smtClean="0"/>
              <a:pPr/>
              <a:t>11/23/15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1D187-BCD9-4742-B157-838BE9C5C3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198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3247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afeDrive PP concept - Pressure-2.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5742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7733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4893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288465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047976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735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2067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668</Words>
  <Application>Microsoft Macintosh PowerPoint</Application>
  <PresentationFormat>On-screen Show (4:3)</PresentationFormat>
  <Paragraphs>55</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Image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Cousins</dc:creator>
  <cp:lastModifiedBy>Fiona</cp:lastModifiedBy>
  <cp:revision>19</cp:revision>
  <dcterms:created xsi:type="dcterms:W3CDTF">2015-11-23T14:58:17Z</dcterms:created>
  <dcterms:modified xsi:type="dcterms:W3CDTF">2015-11-24T15:37:42Z</dcterms:modified>
</cp:coreProperties>
</file>